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860" r:id="rId3"/>
    <p:sldId id="873" r:id="rId4"/>
    <p:sldId id="874" r:id="rId5"/>
    <p:sldId id="861" r:id="rId6"/>
    <p:sldId id="867" r:id="rId7"/>
    <p:sldId id="870" r:id="rId8"/>
    <p:sldId id="964" r:id="rId9"/>
    <p:sldId id="971" r:id="rId10"/>
    <p:sldId id="974" r:id="rId11"/>
    <p:sldId id="963" r:id="rId12"/>
    <p:sldId id="931" r:id="rId13"/>
    <p:sldId id="966" r:id="rId14"/>
    <p:sldId id="791" r:id="rId15"/>
    <p:sldId id="872" r:id="rId16"/>
    <p:sldId id="863" r:id="rId17"/>
    <p:sldId id="975" r:id="rId18"/>
    <p:sldId id="792" r:id="rId19"/>
    <p:sldId id="968" r:id="rId20"/>
    <p:sldId id="958" r:id="rId21"/>
    <p:sldId id="959" r:id="rId22"/>
    <p:sldId id="960" r:id="rId23"/>
    <p:sldId id="961" r:id="rId24"/>
    <p:sldId id="969" r:id="rId25"/>
    <p:sldId id="953" r:id="rId26"/>
    <p:sldId id="948" r:id="rId27"/>
    <p:sldId id="954" r:id="rId28"/>
    <p:sldId id="949" r:id="rId29"/>
    <p:sldId id="950" r:id="rId30"/>
    <p:sldId id="956" r:id="rId31"/>
    <p:sldId id="955" r:id="rId32"/>
    <p:sldId id="976" r:id="rId33"/>
    <p:sldId id="865" r:id="rId34"/>
    <p:sldId id="821" r:id="rId35"/>
    <p:sldId id="822" r:id="rId36"/>
    <p:sldId id="823" r:id="rId37"/>
    <p:sldId id="824" r:id="rId38"/>
    <p:sldId id="970" r:id="rId39"/>
    <p:sldId id="703" r:id="rId40"/>
  </p:sldIdLst>
  <p:sldSz cx="12192000" cy="6858000"/>
  <p:notesSz cx="6797675" cy="992632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0B9"/>
    <a:srgbClr val="F7F7F7"/>
    <a:srgbClr val="1F608B"/>
    <a:srgbClr val="7BB8E1"/>
    <a:srgbClr val="4098D4"/>
    <a:srgbClr val="8FA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238" autoAdjust="0"/>
  </p:normalViewPr>
  <p:slideViewPr>
    <p:cSldViewPr snapToGrid="0" showGuides="1">
      <p:cViewPr varScale="1">
        <p:scale>
          <a:sx n="110" d="100"/>
          <a:sy n="110" d="100"/>
        </p:scale>
        <p:origin x="42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E0F8E-0144-4D2E-BB4A-1BFE014E18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1DDD0-9BEE-4DF6-BFC5-DBA82716B4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127" descr="hec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91165" y="413137"/>
            <a:ext cx="2673985" cy="282575"/>
          </a:xfrm>
          <a:prstGeom prst="rect">
            <a:avLst/>
          </a:prstGeom>
        </p:spPr>
      </p:pic>
      <p:cxnSp>
        <p:nvCxnSpPr>
          <p:cNvPr id="130" name="直接连接符 129"/>
          <p:cNvCxnSpPr/>
          <p:nvPr userDrawn="1"/>
        </p:nvCxnSpPr>
        <p:spPr>
          <a:xfrm>
            <a:off x="447675" y="837318"/>
            <a:ext cx="112966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 userDrawn="1"/>
        </p:nvSpPr>
        <p:spPr>
          <a:xfrm>
            <a:off x="10308563" y="62713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设备技术手册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连接符 132"/>
          <p:cNvCxnSpPr/>
          <p:nvPr userDrawn="1"/>
        </p:nvCxnSpPr>
        <p:spPr>
          <a:xfrm>
            <a:off x="1590675" y="6462810"/>
            <a:ext cx="857124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9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3682205" y="2871653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台下式开水机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6670981" y="161043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完成设置后按温度设定键保存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0821129" y="230204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670271" y="18983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，设备进入工作状态，加热到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69796" y="275278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六） 设备安装的位置不是高海拔地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70971" y="361630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69723" y="332132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6669724" y="3032664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717" y="218470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设备加热到预设温度产生大量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确认设备安装的位置是否处于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46062" y="477326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设备处于高海拔地区，连续按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040859" y="506044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按小杯键（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）调整加热温度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温度设定键三次，进入温度设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，建议按当前海拔高度每千米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1045223" y="1894038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的蒸汽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1045213" y="304440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高海拔地区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0851" y="5635212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下调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1" name="图片 1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685" y="2726216"/>
            <a:ext cx="1609200" cy="72000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898797" y="1149207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客户使用现象自查步骤（设备产生大量蒸汽）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5201" y="4481330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置程序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683327" y="2181359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预设温度没有大量蒸汽产生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6675318" y="247112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0825480" y="3447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9" name="图片 1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4" y="2732633"/>
            <a:ext cx="16092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文本框 133"/>
          <p:cNvSpPr txBox="1"/>
          <p:nvPr/>
        </p:nvSpPr>
        <p:spPr>
          <a:xfrm>
            <a:off x="1041717" y="218470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1712" y="333197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打开供水阀门，设备就会从蒸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检查进水管是否接入设备的排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047248" y="390496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若出现进水管接错的情况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55259" y="41874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，须将进水管重新连接进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5364" y="476928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59606" y="4479540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水接口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3" name="图片 17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sp>
        <p:nvSpPr>
          <p:cNvPr id="179" name="文本框 178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客户使用现象自查步骤（蒸汽口漏水）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1045205" y="189486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汽口漏水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045201" y="3044410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污阀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1042886" y="505885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没有出现进水管接错的现象，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1050897" y="534134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需要登录微信公众号“海克智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041002" y="592317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055244" y="563343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文本框 11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仍然出现跳电现象，检查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678992" y="189819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是否有新增设备造成线路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70981" y="275700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没有新增设备造成线路过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10821061" y="228950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669097" y="247097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线路载荷（图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669797" y="304556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载，需要检查电气元件和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10819458" y="343966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670271" y="333194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线路故障，排除供电故障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70406" y="3620733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设备正常使用（图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1041712" y="3044588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40866" y="276136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拔下墙面插座上的设备插头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046062" y="44858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045216" y="390655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控制开关合闸观察是否还有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5187343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9336" y="573684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1040854" y="4198295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跳电现象发生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6683339" y="218122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过载跳闸，如有需要调整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0" name="图片 15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59" y="2723506"/>
            <a:ext cx="1605937" cy="720000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2724289"/>
            <a:ext cx="1204453" cy="540000"/>
          </a:xfrm>
          <a:prstGeom prst="rect">
            <a:avLst/>
          </a:prstGeom>
        </p:spPr>
      </p:pic>
      <p:pic>
        <p:nvPicPr>
          <p:cNvPr id="165" name="图片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182" y="2912379"/>
            <a:ext cx="1204453" cy="540000"/>
          </a:xfrm>
          <a:prstGeom prst="rect">
            <a:avLst/>
          </a:prstGeom>
        </p:spPr>
      </p:pic>
      <p:sp>
        <p:nvSpPr>
          <p:cNvPr id="166" name="文本框 165"/>
          <p:cNvSpPr txBox="1"/>
          <p:nvPr/>
        </p:nvSpPr>
        <p:spPr>
          <a:xfrm>
            <a:off x="1047248" y="505450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没有出现跳闸现象，登录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1055259" y="53369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045364" y="591882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1059606" y="5629080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3" name="图片 1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8" y="5024773"/>
            <a:ext cx="1609200" cy="720000"/>
          </a:xfrm>
          <a:prstGeom prst="rect">
            <a:avLst/>
          </a:prstGeom>
        </p:spPr>
      </p:pic>
      <p:pic>
        <p:nvPicPr>
          <p:cNvPr id="174" name="图片 1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71" y="1578338"/>
            <a:ext cx="1605937" cy="720000"/>
          </a:xfrm>
          <a:prstGeom prst="rect">
            <a:avLst/>
          </a:prstGeom>
        </p:spPr>
      </p:pic>
      <p:pic>
        <p:nvPicPr>
          <p:cNvPr id="175" name="图片 1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8" y="3873119"/>
            <a:ext cx="1605937" cy="720000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898797" y="1149207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客户使用现象自查步骤（跳电）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1717" y="218470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设备发生跳电的情况，屏幕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5226" y="1894036"/>
            <a:ext cx="12747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3250" y="1149087"/>
            <a:ext cx="187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维修手册（工作原理图）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18" name="直接箭头连接符 117"/>
          <p:cNvCxnSpPr/>
          <p:nvPr/>
        </p:nvCxnSpPr>
        <p:spPr>
          <a:xfrm>
            <a:off x="4289060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圆角 118"/>
          <p:cNvSpPr/>
          <p:nvPr/>
        </p:nvSpPr>
        <p:spPr>
          <a:xfrm>
            <a:off x="2452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521649" y="462682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脉冲保温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4491753" y="289561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温度探针故障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44569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2452113" y="344097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521377" y="347237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开机自检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矩形: 圆角 124"/>
          <p:cNvSpPr/>
          <p:nvPr/>
        </p:nvSpPr>
        <p:spPr>
          <a:xfrm>
            <a:off x="55641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5630271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继续加热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矩形: 圆角 126"/>
          <p:cNvSpPr/>
          <p:nvPr/>
        </p:nvSpPr>
        <p:spPr>
          <a:xfrm>
            <a:off x="867567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837949" y="462172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3188808" y="358067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3556126" y="347346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34187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矩形: 圆角 131"/>
          <p:cNvSpPr/>
          <p:nvPr/>
        </p:nvSpPr>
        <p:spPr>
          <a:xfrm>
            <a:off x="34874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598376" y="289645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5581281" y="34734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流程图: 决策 134"/>
          <p:cNvSpPr/>
          <p:nvPr/>
        </p:nvSpPr>
        <p:spPr>
          <a:xfrm>
            <a:off x="549838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4519305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4489158" y="34711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检测水位高度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524908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矩形: 圆角 138"/>
          <p:cNvSpPr/>
          <p:nvPr/>
        </p:nvSpPr>
        <p:spPr>
          <a:xfrm>
            <a:off x="8672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8716128" y="398672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水温距预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设温度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 flipV="1">
            <a:off x="38515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矩形: 圆角 141"/>
          <p:cNvSpPr/>
          <p:nvPr/>
        </p:nvSpPr>
        <p:spPr>
          <a:xfrm>
            <a:off x="9707551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9818498" y="3466023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4" name="直接箭头连接符 143"/>
          <p:cNvCxnSpPr/>
          <p:nvPr/>
        </p:nvCxnSpPr>
        <p:spPr>
          <a:xfrm>
            <a:off x="9410664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9676531" y="283528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60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状态未改变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10074571" y="31498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接箭头连接符 147"/>
          <p:cNvCxnSpPr/>
          <p:nvPr/>
        </p:nvCxnSpPr>
        <p:spPr>
          <a:xfrm flipH="1">
            <a:off x="42164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接箭头连接符 148"/>
          <p:cNvCxnSpPr/>
          <p:nvPr/>
        </p:nvCxnSpPr>
        <p:spPr>
          <a:xfrm>
            <a:off x="636868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893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764381" y="347112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7705847" y="283528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分钟未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流程图: 决策 152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矩形: 圆角 153"/>
          <p:cNvSpPr/>
          <p:nvPr/>
        </p:nvSpPr>
        <p:spPr>
          <a:xfrm>
            <a:off x="6598930" y="2871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6709880" y="2893278"/>
            <a:ext cx="511679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6" name="直接箭头连接符 155"/>
          <p:cNvCxnSpPr/>
          <p:nvPr/>
        </p:nvCxnSpPr>
        <p:spPr>
          <a:xfrm flipV="1">
            <a:off x="6963071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箭头连接符 156"/>
          <p:cNvCxnSpPr/>
          <p:nvPr/>
        </p:nvCxnSpPr>
        <p:spPr>
          <a:xfrm flipH="1">
            <a:off x="7327900" y="30067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文本框 157"/>
          <p:cNvSpPr txBox="1"/>
          <p:nvPr/>
        </p:nvSpPr>
        <p:spPr>
          <a:xfrm>
            <a:off x="7654556" y="34734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流程图: 决策 158"/>
          <p:cNvSpPr/>
          <p:nvPr/>
        </p:nvSpPr>
        <p:spPr>
          <a:xfrm>
            <a:off x="757165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25537" y="35826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8445135" y="35824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5380" y="34397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744653" y="34108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开始加热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9039521" y="372136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/>
          <p:nvPr/>
        </p:nvCxnSpPr>
        <p:spPr>
          <a:xfrm>
            <a:off x="9039521" y="4299216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文本框 165"/>
          <p:cNvSpPr txBox="1"/>
          <p:nvPr/>
        </p:nvSpPr>
        <p:spPr>
          <a:xfrm>
            <a:off x="7654551" y="46259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到达高水位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流程图: 决策 166"/>
          <p:cNvSpPr/>
          <p:nvPr/>
        </p:nvSpPr>
        <p:spPr>
          <a:xfrm>
            <a:off x="75716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 flipH="1">
            <a:off x="8435975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6599226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6665320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停止补水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 flipH="1">
            <a:off x="73342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直接箭头连接符 171"/>
          <p:cNvCxnSpPr/>
          <p:nvPr/>
        </p:nvCxnSpPr>
        <p:spPr>
          <a:xfrm flipH="1">
            <a:off x="62865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本框 172"/>
          <p:cNvSpPr txBox="1"/>
          <p:nvPr/>
        </p:nvSpPr>
        <p:spPr>
          <a:xfrm>
            <a:off x="4491756" y="46259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到达预设温度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流程图: 决策 173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5" name="直接箭头连接符 174"/>
          <p:cNvCxnSpPr/>
          <p:nvPr/>
        </p:nvCxnSpPr>
        <p:spPr>
          <a:xfrm flipH="1">
            <a:off x="53276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/>
          <p:cNvSpPr/>
          <p:nvPr/>
        </p:nvSpPr>
        <p:spPr>
          <a:xfrm>
            <a:off x="348772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3553822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8" name="直接箭头连接符 177"/>
          <p:cNvCxnSpPr/>
          <p:nvPr/>
        </p:nvCxnSpPr>
        <p:spPr>
          <a:xfrm flipH="1">
            <a:off x="3175000" y="4733202"/>
            <a:ext cx="3079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H="1">
            <a:off x="4210050" y="473392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4594345" y="404496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通信故障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4456981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矩形: 圆角 181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3607993" y="4045803"/>
            <a:ext cx="4924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E4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4" name="直接箭头连接符 183"/>
          <p:cNvCxnSpPr/>
          <p:nvPr/>
        </p:nvCxnSpPr>
        <p:spPr>
          <a:xfrm flipH="1">
            <a:off x="4216400" y="4156075"/>
            <a:ext cx="2298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箭头连接符 187"/>
          <p:cNvCxnSpPr/>
          <p:nvPr/>
        </p:nvCxnSpPr>
        <p:spPr>
          <a:xfrm>
            <a:off x="3851275" y="3724541"/>
            <a:ext cx="0" cy="295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5200" y="1736340"/>
            <a:ext cx="8216816" cy="4320000"/>
          </a:xfrm>
          <a:prstGeom prst="rect">
            <a:avLst/>
          </a:prstGeom>
        </p:spPr>
      </p:pic>
      <p:sp>
        <p:nvSpPr>
          <p:cNvPr id="117" name="文本框 116"/>
          <p:cNvSpPr txBox="1"/>
          <p:nvPr/>
        </p:nvSpPr>
        <p:spPr>
          <a:xfrm>
            <a:off x="891120" y="115214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维修手册（电路图）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FEHHB300/301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/>
        </p:nvGrpSpPr>
        <p:grpSpPr>
          <a:xfrm>
            <a:off x="2298856" y="1941162"/>
            <a:ext cx="7845581" cy="3960000"/>
            <a:chOff x="1563906" y="1941162"/>
            <a:chExt cx="7845581" cy="3960000"/>
          </a:xfrm>
        </p:grpSpPr>
        <p:pic>
          <p:nvPicPr>
            <p:cNvPr id="246" name="图片 24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11650" y="2696654"/>
              <a:ext cx="402576" cy="886405"/>
            </a:xfrm>
            <a:prstGeom prst="rect">
              <a:avLst/>
            </a:prstGeom>
          </p:spPr>
        </p:pic>
        <p:pic>
          <p:nvPicPr>
            <p:cNvPr id="247" name="图片 24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4397" y="3210769"/>
              <a:ext cx="1115267" cy="506517"/>
            </a:xfrm>
            <a:prstGeom prst="rect">
              <a:avLst/>
            </a:prstGeom>
          </p:spPr>
        </p:pic>
        <p:pic>
          <p:nvPicPr>
            <p:cNvPr id="248" name="图片 2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5219" y="2326711"/>
              <a:ext cx="3339100" cy="1519551"/>
            </a:xfrm>
            <a:prstGeom prst="rect">
              <a:avLst/>
            </a:prstGeom>
          </p:spPr>
        </p:pic>
        <p:pic>
          <p:nvPicPr>
            <p:cNvPr id="249" name="图片 2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1468" y="1941162"/>
              <a:ext cx="2782583" cy="1266293"/>
            </a:xfrm>
            <a:prstGeom prst="rect">
              <a:avLst/>
            </a:prstGeom>
          </p:spPr>
        </p:pic>
        <p:pic>
          <p:nvPicPr>
            <p:cNvPr id="250" name="图片 2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6624" y="4486478"/>
              <a:ext cx="1951717" cy="886405"/>
            </a:xfrm>
            <a:prstGeom prst="rect">
              <a:avLst/>
            </a:prstGeom>
          </p:spPr>
        </p:pic>
        <p:pic>
          <p:nvPicPr>
            <p:cNvPr id="251" name="图片 2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5394" y="4905291"/>
              <a:ext cx="1947808" cy="886405"/>
            </a:xfrm>
            <a:prstGeom prst="rect">
              <a:avLst/>
            </a:prstGeom>
          </p:spPr>
        </p:pic>
        <p:pic>
          <p:nvPicPr>
            <p:cNvPr id="252" name="图片 2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90124" y="4129822"/>
              <a:ext cx="1672901" cy="759776"/>
            </a:xfrm>
            <a:prstGeom prst="rect">
              <a:avLst/>
            </a:prstGeom>
          </p:spPr>
        </p:pic>
        <p:pic>
          <p:nvPicPr>
            <p:cNvPr id="253" name="图片 2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1358" y="4860471"/>
              <a:ext cx="1672901" cy="759776"/>
            </a:xfrm>
            <a:prstGeom prst="rect">
              <a:avLst/>
            </a:prstGeom>
          </p:spPr>
        </p:pic>
        <p:pic>
          <p:nvPicPr>
            <p:cNvPr id="255" name="图片 2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13188" y="5085630"/>
              <a:ext cx="1115267" cy="506517"/>
            </a:xfrm>
            <a:prstGeom prst="rect">
              <a:avLst/>
            </a:prstGeom>
          </p:spPr>
        </p:pic>
        <p:cxnSp>
          <p:nvCxnSpPr>
            <p:cNvPr id="257" name="直接连接符 256"/>
            <p:cNvCxnSpPr/>
            <p:nvPr/>
          </p:nvCxnSpPr>
          <p:spPr>
            <a:xfrm>
              <a:off x="1805911" y="3077235"/>
              <a:ext cx="32181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>
              <a:off x="1808973" y="3300853"/>
              <a:ext cx="321817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>
              <a:off x="1808860" y="2863034"/>
              <a:ext cx="321817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2281944" y="3080126"/>
              <a:ext cx="529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直接连接符 260"/>
            <p:cNvCxnSpPr/>
            <p:nvPr/>
          </p:nvCxnSpPr>
          <p:spPr>
            <a:xfrm>
              <a:off x="2811308" y="3077235"/>
              <a:ext cx="0" cy="31112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2811308" y="3608589"/>
              <a:ext cx="0" cy="2823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5576504" y="3196273"/>
              <a:ext cx="3506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5826667" y="3196273"/>
              <a:ext cx="0" cy="5941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>
              <a:off x="3514891" y="3790411"/>
              <a:ext cx="23117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5576504" y="3234244"/>
              <a:ext cx="14965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5726155" y="3234244"/>
              <a:ext cx="0" cy="14965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>
              <a:off x="5576504" y="3383896"/>
              <a:ext cx="14965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直接连接符 268"/>
            <p:cNvCxnSpPr/>
            <p:nvPr/>
          </p:nvCxnSpPr>
          <p:spPr>
            <a:xfrm>
              <a:off x="5927179" y="3196273"/>
              <a:ext cx="0" cy="69464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2811308" y="3890923"/>
              <a:ext cx="31158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3514891" y="3383896"/>
              <a:ext cx="0" cy="40651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接连接符 271"/>
            <p:cNvCxnSpPr/>
            <p:nvPr/>
          </p:nvCxnSpPr>
          <p:spPr>
            <a:xfrm>
              <a:off x="3005394" y="3381662"/>
              <a:ext cx="50949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>
              <a:off x="5576504" y="3419633"/>
              <a:ext cx="45118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>
              <a:off x="6027691" y="3419633"/>
              <a:ext cx="0" cy="71921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>
              <a:off x="5726155" y="4493994"/>
              <a:ext cx="20102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>
              <a:off x="4218475" y="3287851"/>
              <a:ext cx="27026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4218475" y="3287851"/>
              <a:ext cx="0" cy="90460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接连接符 277"/>
            <p:cNvCxnSpPr/>
            <p:nvPr/>
          </p:nvCxnSpPr>
          <p:spPr>
            <a:xfrm>
              <a:off x="5021986" y="4292970"/>
              <a:ext cx="402633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5576504" y="3305720"/>
              <a:ext cx="64923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>
              <a:off x="5576504" y="3508977"/>
              <a:ext cx="5516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6227967" y="3305720"/>
              <a:ext cx="0" cy="12887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直接连接符 281"/>
            <p:cNvCxnSpPr/>
            <p:nvPr/>
          </p:nvCxnSpPr>
          <p:spPr>
            <a:xfrm>
              <a:off x="6128203" y="3508977"/>
              <a:ext cx="0" cy="11860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6225733" y="4594506"/>
              <a:ext cx="2026622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>
              <a:off x="6128203" y="4695018"/>
              <a:ext cx="194099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8064733" y="4695018"/>
              <a:ext cx="0" cy="2792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接连接符 285"/>
            <p:cNvCxnSpPr/>
            <p:nvPr/>
          </p:nvCxnSpPr>
          <p:spPr>
            <a:xfrm>
              <a:off x="8252356" y="4594506"/>
              <a:ext cx="0" cy="4556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5554168" y="2903672"/>
              <a:ext cx="77505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>
              <a:off x="5554168" y="2867934"/>
              <a:ext cx="82866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接连接符 288"/>
            <p:cNvCxnSpPr/>
            <p:nvPr/>
          </p:nvCxnSpPr>
          <p:spPr>
            <a:xfrm>
              <a:off x="6382833" y="2867934"/>
              <a:ext cx="0" cy="117040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接连接符 289"/>
            <p:cNvCxnSpPr/>
            <p:nvPr/>
          </p:nvCxnSpPr>
          <p:spPr>
            <a:xfrm>
              <a:off x="6329227" y="2903672"/>
              <a:ext cx="0" cy="10877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接连接符 290"/>
            <p:cNvCxnSpPr/>
            <p:nvPr/>
          </p:nvCxnSpPr>
          <p:spPr>
            <a:xfrm flipH="1">
              <a:off x="2643788" y="3991435"/>
              <a:ext cx="368543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接连接符 291"/>
            <p:cNvCxnSpPr/>
            <p:nvPr/>
          </p:nvCxnSpPr>
          <p:spPr>
            <a:xfrm flipH="1">
              <a:off x="2826943" y="4038340"/>
              <a:ext cx="355589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直接连接符 292"/>
            <p:cNvCxnSpPr/>
            <p:nvPr/>
          </p:nvCxnSpPr>
          <p:spPr>
            <a:xfrm>
              <a:off x="2643788" y="3991435"/>
              <a:ext cx="0" cy="78846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直接连接符 293"/>
            <p:cNvCxnSpPr/>
            <p:nvPr/>
          </p:nvCxnSpPr>
          <p:spPr>
            <a:xfrm>
              <a:off x="2826943" y="4038340"/>
              <a:ext cx="0" cy="79516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直接连接符 294"/>
            <p:cNvCxnSpPr/>
            <p:nvPr/>
          </p:nvCxnSpPr>
          <p:spPr>
            <a:xfrm>
              <a:off x="2409260" y="4896042"/>
              <a:ext cx="0" cy="4020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直接连接符 295"/>
            <p:cNvCxnSpPr/>
            <p:nvPr/>
          </p:nvCxnSpPr>
          <p:spPr>
            <a:xfrm>
              <a:off x="2610284" y="3077235"/>
              <a:ext cx="0" cy="8136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直接连接符 296"/>
            <p:cNvCxnSpPr/>
            <p:nvPr/>
          </p:nvCxnSpPr>
          <p:spPr>
            <a:xfrm>
              <a:off x="2107724" y="3890923"/>
              <a:ext cx="50256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直接连接符 297"/>
            <p:cNvCxnSpPr/>
            <p:nvPr/>
          </p:nvCxnSpPr>
          <p:spPr>
            <a:xfrm>
              <a:off x="2107724" y="3890923"/>
              <a:ext cx="0" cy="140716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直接连接符 298"/>
            <p:cNvCxnSpPr/>
            <p:nvPr/>
          </p:nvCxnSpPr>
          <p:spPr>
            <a:xfrm>
              <a:off x="2107724" y="5298090"/>
              <a:ext cx="30153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直接连接符 299"/>
            <p:cNvCxnSpPr/>
            <p:nvPr/>
          </p:nvCxnSpPr>
          <p:spPr>
            <a:xfrm>
              <a:off x="2610284" y="4996554"/>
              <a:ext cx="0" cy="80409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接连接符 300"/>
            <p:cNvCxnSpPr/>
            <p:nvPr/>
          </p:nvCxnSpPr>
          <p:spPr>
            <a:xfrm>
              <a:off x="2610284" y="5800650"/>
              <a:ext cx="112796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直接连接符 301"/>
            <p:cNvCxnSpPr/>
            <p:nvPr/>
          </p:nvCxnSpPr>
          <p:spPr>
            <a:xfrm>
              <a:off x="3738251" y="5662167"/>
              <a:ext cx="0" cy="13848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直接连接符 302"/>
            <p:cNvCxnSpPr/>
            <p:nvPr/>
          </p:nvCxnSpPr>
          <p:spPr>
            <a:xfrm>
              <a:off x="2281944" y="3300853"/>
              <a:ext cx="227827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直接连接符 303"/>
            <p:cNvCxnSpPr/>
            <p:nvPr/>
          </p:nvCxnSpPr>
          <p:spPr>
            <a:xfrm>
              <a:off x="2509772" y="3305720"/>
              <a:ext cx="0" cy="484691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直接连接符 304"/>
            <p:cNvCxnSpPr/>
            <p:nvPr/>
          </p:nvCxnSpPr>
          <p:spPr>
            <a:xfrm>
              <a:off x="2007212" y="3790411"/>
              <a:ext cx="50256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直接连接符 305"/>
            <p:cNvCxnSpPr/>
            <p:nvPr/>
          </p:nvCxnSpPr>
          <p:spPr>
            <a:xfrm>
              <a:off x="2007212" y="3790411"/>
              <a:ext cx="0" cy="160819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接连接符 306"/>
            <p:cNvCxnSpPr/>
            <p:nvPr/>
          </p:nvCxnSpPr>
          <p:spPr>
            <a:xfrm>
              <a:off x="2509772" y="3534161"/>
              <a:ext cx="234528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接连接符 307"/>
            <p:cNvCxnSpPr/>
            <p:nvPr/>
          </p:nvCxnSpPr>
          <p:spPr>
            <a:xfrm>
              <a:off x="2007212" y="5398602"/>
              <a:ext cx="50256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直接连接符 308"/>
            <p:cNvCxnSpPr/>
            <p:nvPr/>
          </p:nvCxnSpPr>
          <p:spPr>
            <a:xfrm>
              <a:off x="2509772" y="5398602"/>
              <a:ext cx="0" cy="50256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连接符 309"/>
            <p:cNvCxnSpPr/>
            <p:nvPr/>
          </p:nvCxnSpPr>
          <p:spPr>
            <a:xfrm>
              <a:off x="2509772" y="5901162"/>
              <a:ext cx="281433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直接连接符 310"/>
            <p:cNvCxnSpPr/>
            <p:nvPr/>
          </p:nvCxnSpPr>
          <p:spPr>
            <a:xfrm>
              <a:off x="3794091" y="5662167"/>
              <a:ext cx="0" cy="238995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直接连接符 311"/>
            <p:cNvCxnSpPr/>
            <p:nvPr/>
          </p:nvCxnSpPr>
          <p:spPr>
            <a:xfrm>
              <a:off x="8169252" y="4494167"/>
              <a:ext cx="0" cy="52477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直接连接符 312"/>
            <p:cNvCxnSpPr/>
            <p:nvPr/>
          </p:nvCxnSpPr>
          <p:spPr>
            <a:xfrm>
              <a:off x="8000228" y="4494167"/>
              <a:ext cx="0" cy="44895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直接连接符 313"/>
            <p:cNvCxnSpPr/>
            <p:nvPr/>
          </p:nvCxnSpPr>
          <p:spPr>
            <a:xfrm>
              <a:off x="8000228" y="4494167"/>
              <a:ext cx="439474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直接连接符 314"/>
            <p:cNvCxnSpPr/>
            <p:nvPr/>
          </p:nvCxnSpPr>
          <p:spPr>
            <a:xfrm>
              <a:off x="8439702" y="4494167"/>
              <a:ext cx="0" cy="1306656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直接连接符 315"/>
            <p:cNvCxnSpPr/>
            <p:nvPr/>
          </p:nvCxnSpPr>
          <p:spPr>
            <a:xfrm>
              <a:off x="5324107" y="4896042"/>
              <a:ext cx="0" cy="100512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接连接符 316"/>
            <p:cNvCxnSpPr/>
            <p:nvPr/>
          </p:nvCxnSpPr>
          <p:spPr>
            <a:xfrm>
              <a:off x="5625643" y="4719188"/>
              <a:ext cx="0" cy="176854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接连接符 317"/>
            <p:cNvCxnSpPr/>
            <p:nvPr/>
          </p:nvCxnSpPr>
          <p:spPr>
            <a:xfrm>
              <a:off x="5324107" y="4896042"/>
              <a:ext cx="301536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接连接符 318"/>
            <p:cNvCxnSpPr/>
            <p:nvPr/>
          </p:nvCxnSpPr>
          <p:spPr>
            <a:xfrm>
              <a:off x="5324107" y="5800650"/>
              <a:ext cx="3115595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直接连接符 319"/>
            <p:cNvCxnSpPr/>
            <p:nvPr/>
          </p:nvCxnSpPr>
          <p:spPr>
            <a:xfrm>
              <a:off x="6027414" y="4242057"/>
              <a:ext cx="0" cy="95569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直接连接符 320"/>
            <p:cNvCxnSpPr/>
            <p:nvPr/>
          </p:nvCxnSpPr>
          <p:spPr>
            <a:xfrm>
              <a:off x="5354792" y="3627871"/>
              <a:ext cx="0" cy="51098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直接连接符 321"/>
            <p:cNvCxnSpPr/>
            <p:nvPr/>
          </p:nvCxnSpPr>
          <p:spPr>
            <a:xfrm>
              <a:off x="5354792" y="4138852"/>
              <a:ext cx="4718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直接连接符 322"/>
            <p:cNvCxnSpPr/>
            <p:nvPr/>
          </p:nvCxnSpPr>
          <p:spPr>
            <a:xfrm>
              <a:off x="2281944" y="2863467"/>
              <a:ext cx="830899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接连接符 323"/>
            <p:cNvCxnSpPr/>
            <p:nvPr/>
          </p:nvCxnSpPr>
          <p:spPr>
            <a:xfrm>
              <a:off x="3412297" y="2862516"/>
              <a:ext cx="806178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接连接符 324"/>
            <p:cNvCxnSpPr/>
            <p:nvPr/>
          </p:nvCxnSpPr>
          <p:spPr>
            <a:xfrm>
              <a:off x="4218475" y="2856684"/>
              <a:ext cx="0" cy="29045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接连接符 325"/>
            <p:cNvCxnSpPr/>
            <p:nvPr/>
          </p:nvCxnSpPr>
          <p:spPr>
            <a:xfrm>
              <a:off x="4216242" y="3147134"/>
              <a:ext cx="256279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接连接符 326"/>
            <p:cNvCxnSpPr/>
            <p:nvPr/>
          </p:nvCxnSpPr>
          <p:spPr>
            <a:xfrm>
              <a:off x="5308472" y="2483755"/>
              <a:ext cx="0" cy="13178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接连接符 327"/>
            <p:cNvCxnSpPr/>
            <p:nvPr/>
          </p:nvCxnSpPr>
          <p:spPr>
            <a:xfrm>
              <a:off x="5307886" y="2483755"/>
              <a:ext cx="1166962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接连接符 328"/>
            <p:cNvCxnSpPr/>
            <p:nvPr/>
          </p:nvCxnSpPr>
          <p:spPr>
            <a:xfrm>
              <a:off x="5156587" y="2383243"/>
              <a:ext cx="0" cy="232294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直接连接符 329"/>
            <p:cNvCxnSpPr/>
            <p:nvPr/>
          </p:nvCxnSpPr>
          <p:spPr>
            <a:xfrm>
              <a:off x="5156002" y="2383243"/>
              <a:ext cx="141892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直接连接符 330"/>
            <p:cNvCxnSpPr/>
            <p:nvPr/>
          </p:nvCxnSpPr>
          <p:spPr>
            <a:xfrm>
              <a:off x="5120264" y="2331870"/>
              <a:ext cx="585" cy="283667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接连接符 331"/>
            <p:cNvCxnSpPr/>
            <p:nvPr/>
          </p:nvCxnSpPr>
          <p:spPr>
            <a:xfrm>
              <a:off x="5120264" y="2331870"/>
              <a:ext cx="151049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接连接符 332"/>
            <p:cNvCxnSpPr/>
            <p:nvPr/>
          </p:nvCxnSpPr>
          <p:spPr>
            <a:xfrm>
              <a:off x="5085112" y="2282731"/>
              <a:ext cx="0" cy="332806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接连接符 333"/>
            <p:cNvCxnSpPr/>
            <p:nvPr/>
          </p:nvCxnSpPr>
          <p:spPr>
            <a:xfrm>
              <a:off x="5084526" y="2282731"/>
              <a:ext cx="1595375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接连接符 334"/>
            <p:cNvCxnSpPr/>
            <p:nvPr/>
          </p:nvCxnSpPr>
          <p:spPr>
            <a:xfrm>
              <a:off x="6474849" y="2483755"/>
              <a:ext cx="0" cy="11056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接连接符 335"/>
            <p:cNvCxnSpPr/>
            <p:nvPr/>
          </p:nvCxnSpPr>
          <p:spPr>
            <a:xfrm>
              <a:off x="6474849" y="3589387"/>
              <a:ext cx="960009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接连接符 336"/>
            <p:cNvCxnSpPr/>
            <p:nvPr/>
          </p:nvCxnSpPr>
          <p:spPr>
            <a:xfrm>
              <a:off x="7434858" y="3583059"/>
              <a:ext cx="0" cy="15821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接连接符 337"/>
            <p:cNvCxnSpPr/>
            <p:nvPr/>
          </p:nvCxnSpPr>
          <p:spPr>
            <a:xfrm>
              <a:off x="6574923" y="2383243"/>
              <a:ext cx="0" cy="11056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接连接符 338"/>
            <p:cNvCxnSpPr/>
            <p:nvPr/>
          </p:nvCxnSpPr>
          <p:spPr>
            <a:xfrm>
              <a:off x="6574923" y="3488875"/>
              <a:ext cx="1800281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接连接符 339"/>
            <p:cNvCxnSpPr/>
            <p:nvPr/>
          </p:nvCxnSpPr>
          <p:spPr>
            <a:xfrm>
              <a:off x="6630763" y="2331870"/>
              <a:ext cx="0" cy="11056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接连接符 340"/>
            <p:cNvCxnSpPr/>
            <p:nvPr/>
          </p:nvCxnSpPr>
          <p:spPr>
            <a:xfrm>
              <a:off x="6630763" y="3437515"/>
              <a:ext cx="1795814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接连接符 341"/>
            <p:cNvCxnSpPr/>
            <p:nvPr/>
          </p:nvCxnSpPr>
          <p:spPr>
            <a:xfrm>
              <a:off x="6679902" y="2282731"/>
              <a:ext cx="0" cy="1105632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>
              <a:off x="6679902" y="3388363"/>
              <a:ext cx="186058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>
              <a:off x="4861752" y="2182219"/>
              <a:ext cx="0" cy="433318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直接连接符 344"/>
            <p:cNvCxnSpPr/>
            <p:nvPr/>
          </p:nvCxnSpPr>
          <p:spPr>
            <a:xfrm>
              <a:off x="4861166" y="2182219"/>
              <a:ext cx="1917014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直接连接符 345"/>
            <p:cNvCxnSpPr/>
            <p:nvPr/>
          </p:nvCxnSpPr>
          <p:spPr>
            <a:xfrm>
              <a:off x="6778180" y="2182219"/>
              <a:ext cx="0" cy="50256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直接连接符 346"/>
            <p:cNvCxnSpPr/>
            <p:nvPr/>
          </p:nvCxnSpPr>
          <p:spPr>
            <a:xfrm>
              <a:off x="6778180" y="2684779"/>
              <a:ext cx="313722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接连接符 349"/>
            <p:cNvCxnSpPr/>
            <p:nvPr/>
          </p:nvCxnSpPr>
          <p:spPr>
            <a:xfrm>
              <a:off x="4218475" y="4192458"/>
              <a:ext cx="804096" cy="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/>
          </p:nvCxnSpPr>
          <p:spPr>
            <a:xfrm>
              <a:off x="5021986" y="4192458"/>
              <a:ext cx="0" cy="10051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接连接符 351"/>
            <p:cNvCxnSpPr/>
            <p:nvPr/>
          </p:nvCxnSpPr>
          <p:spPr>
            <a:xfrm>
              <a:off x="5927179" y="4138852"/>
              <a:ext cx="10023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接连接符 352"/>
            <p:cNvCxnSpPr/>
            <p:nvPr/>
          </p:nvCxnSpPr>
          <p:spPr>
            <a:xfrm>
              <a:off x="5927179" y="4138852"/>
              <a:ext cx="0" cy="35514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直接连接符 353"/>
            <p:cNvCxnSpPr/>
            <p:nvPr/>
          </p:nvCxnSpPr>
          <p:spPr>
            <a:xfrm>
              <a:off x="5826667" y="4138852"/>
              <a:ext cx="0" cy="10320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直接连接符 354"/>
            <p:cNvCxnSpPr/>
            <p:nvPr/>
          </p:nvCxnSpPr>
          <p:spPr>
            <a:xfrm>
              <a:off x="5826667" y="4242057"/>
              <a:ext cx="200747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文本框 355"/>
            <p:cNvSpPr txBox="1"/>
            <p:nvPr/>
          </p:nvSpPr>
          <p:spPr>
            <a:xfrm>
              <a:off x="1628593" y="2956733"/>
              <a:ext cx="242374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L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7" name="文本框 356"/>
            <p:cNvSpPr txBox="1"/>
            <p:nvPr/>
          </p:nvSpPr>
          <p:spPr>
            <a:xfrm>
              <a:off x="1632310" y="3182472"/>
              <a:ext cx="242374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N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8" name="文本框 357"/>
            <p:cNvSpPr txBox="1"/>
            <p:nvPr/>
          </p:nvSpPr>
          <p:spPr>
            <a:xfrm>
              <a:off x="1563906" y="2738234"/>
              <a:ext cx="300082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altLang="zh-CN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PE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9" name="文本框 358"/>
            <p:cNvSpPr txBox="1"/>
            <p:nvPr/>
          </p:nvSpPr>
          <p:spPr>
            <a:xfrm>
              <a:off x="2939484" y="2736876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设备外壳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0" name="文本框 359"/>
            <p:cNvSpPr txBox="1"/>
            <p:nvPr/>
          </p:nvSpPr>
          <p:spPr>
            <a:xfrm>
              <a:off x="2622832" y="5265589"/>
              <a:ext cx="76174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固态继电器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1" name="文本框 360"/>
            <p:cNvSpPr txBox="1"/>
            <p:nvPr/>
          </p:nvSpPr>
          <p:spPr>
            <a:xfrm>
              <a:off x="2815234" y="3590795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电源开关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2" name="文本框 361"/>
            <p:cNvSpPr txBox="1"/>
            <p:nvPr/>
          </p:nvSpPr>
          <p:spPr>
            <a:xfrm>
              <a:off x="4155997" y="5541206"/>
              <a:ext cx="530915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加热管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3" name="文本框 362"/>
            <p:cNvSpPr txBox="1"/>
            <p:nvPr/>
          </p:nvSpPr>
          <p:spPr>
            <a:xfrm>
              <a:off x="3740173" y="2300137"/>
              <a:ext cx="1107996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控制板（</a:t>
              </a:r>
              <a:r>
                <a:rPr lang="en-US" altLang="zh-CN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SR-091D)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4" name="文本框 363"/>
            <p:cNvSpPr txBox="1"/>
            <p:nvPr/>
          </p:nvSpPr>
          <p:spPr>
            <a:xfrm>
              <a:off x="7253106" y="5541601"/>
              <a:ext cx="761747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进水电磁阀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5" name="文本框 364"/>
            <p:cNvSpPr txBox="1"/>
            <p:nvPr/>
          </p:nvSpPr>
          <p:spPr>
            <a:xfrm>
              <a:off x="6020976" y="5543533"/>
              <a:ext cx="415498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水泵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6" name="文本框 365"/>
            <p:cNvSpPr txBox="1"/>
            <p:nvPr/>
          </p:nvSpPr>
          <p:spPr>
            <a:xfrm>
              <a:off x="6059476" y="4666298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冷水进水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7" name="文本框 366"/>
            <p:cNvSpPr txBox="1"/>
            <p:nvPr/>
          </p:nvSpPr>
          <p:spPr>
            <a:xfrm>
              <a:off x="6184414" y="4387483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水箱进水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8" name="文本框 367"/>
            <p:cNvSpPr txBox="1"/>
            <p:nvPr/>
          </p:nvSpPr>
          <p:spPr>
            <a:xfrm>
              <a:off x="4777531" y="4722642"/>
              <a:ext cx="530915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变压器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69" name="文本框 368"/>
            <p:cNvSpPr txBox="1"/>
            <p:nvPr/>
          </p:nvSpPr>
          <p:spPr>
            <a:xfrm>
              <a:off x="6672762" y="3008487"/>
              <a:ext cx="530915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操作板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0" name="文本框 369"/>
            <p:cNvSpPr txBox="1"/>
            <p:nvPr/>
          </p:nvSpPr>
          <p:spPr>
            <a:xfrm>
              <a:off x="7920088" y="4218029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水位探针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1" name="文本框 370"/>
            <p:cNvSpPr txBox="1"/>
            <p:nvPr/>
          </p:nvSpPr>
          <p:spPr>
            <a:xfrm>
              <a:off x="6513365" y="3633328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温度探针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72" name="文本框 371"/>
            <p:cNvSpPr txBox="1"/>
            <p:nvPr/>
          </p:nvSpPr>
          <p:spPr>
            <a:xfrm>
              <a:off x="8491850" y="3264469"/>
              <a:ext cx="646331" cy="230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900" dirty="0">
                  <a:latin typeface="黑体" panose="02010609060101010101" pitchFamily="49" charset="-122"/>
                  <a:ea typeface="黑体" panose="02010609060101010101" pitchFamily="49" charset="-122"/>
                </a:rPr>
                <a:t>水箱外壳</a:t>
              </a:r>
              <a:endPara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73" name="图片 37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44" y="3318113"/>
              <a:ext cx="2773043" cy="1243256"/>
            </a:xfrm>
            <a:prstGeom prst="rect">
              <a:avLst/>
            </a:prstGeom>
          </p:spPr>
        </p:pic>
        <p:pic>
          <p:nvPicPr>
            <p:cNvPr id="374" name="图片 37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021" y="3442438"/>
              <a:ext cx="2773043" cy="1243256"/>
            </a:xfrm>
            <a:prstGeom prst="rect">
              <a:avLst/>
            </a:prstGeom>
          </p:spPr>
        </p:pic>
        <p:cxnSp>
          <p:nvCxnSpPr>
            <p:cNvPr id="375" name="直接连接符 374"/>
            <p:cNvCxnSpPr/>
            <p:nvPr/>
          </p:nvCxnSpPr>
          <p:spPr>
            <a:xfrm>
              <a:off x="8368801" y="3490018"/>
              <a:ext cx="0" cy="270601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直接连接符 375"/>
            <p:cNvCxnSpPr/>
            <p:nvPr/>
          </p:nvCxnSpPr>
          <p:spPr>
            <a:xfrm>
              <a:off x="8422989" y="3436444"/>
              <a:ext cx="0" cy="32913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" name="文本框 377"/>
          <p:cNvSpPr txBox="1"/>
          <p:nvPr/>
        </p:nvSpPr>
        <p:spPr>
          <a:xfrm>
            <a:off x="891120" y="1152144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维修手册（接线图）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9692985" y="11516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机型：</a:t>
            </a:r>
            <a:r>
              <a:rPr lang="en-US" altLang="zh-CN" sz="1200" dirty="0">
                <a:latin typeface="黑体" panose="02010609060101010101" pitchFamily="49" charset="-122"/>
                <a:ea typeface="黑体" panose="02010609060101010101" pitchFamily="49" charset="-122"/>
              </a:rPr>
              <a:t>FEHHB300/301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/>
          <p:cNvGrpSpPr/>
          <p:nvPr/>
        </p:nvGrpSpPr>
        <p:grpSpPr>
          <a:xfrm>
            <a:off x="6541166" y="1874567"/>
            <a:ext cx="3812186" cy="2160000"/>
            <a:chOff x="5847913" y="2031329"/>
            <a:chExt cx="3812186" cy="2160000"/>
          </a:xfrm>
        </p:grpSpPr>
        <p:pic>
          <p:nvPicPr>
            <p:cNvPr id="117" name="图片 11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745" y="2031329"/>
              <a:ext cx="2983367" cy="2160000"/>
            </a:xfrm>
            <a:prstGeom prst="rect">
              <a:avLst/>
            </a:prstGeom>
          </p:spPr>
        </p:pic>
        <p:sp>
          <p:nvSpPr>
            <p:cNvPr id="118" name="文本框 117"/>
            <p:cNvSpPr txBox="1"/>
            <p:nvPr/>
          </p:nvSpPr>
          <p:spPr>
            <a:xfrm>
              <a:off x="5847913" y="243691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补水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7388646" y="215651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加热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8911176" y="2440156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开水就绪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8910772" y="2775093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温度设定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8910773" y="3116005"/>
              <a:ext cx="748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杯量设定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8910376" y="349564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小杯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7673032" y="3811067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6903002" y="3812443"/>
              <a:ext cx="6078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大中杯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5849810" y="3491003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大杯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5847923" y="2785883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热水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5847914" y="3147085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100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冷水</a:t>
              </a:r>
              <a:endParaRPr lang="zh-CN" altLang="en-US" sz="1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129" name="表格 128"/>
          <p:cNvGraphicFramePr>
            <a:graphicFrameLocks noGrp="1"/>
          </p:cNvGraphicFramePr>
          <p:nvPr/>
        </p:nvGraphicFramePr>
        <p:xfrm>
          <a:off x="6953163" y="4428573"/>
          <a:ext cx="3567143" cy="1298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073"/>
                <a:gridCol w="1025718"/>
                <a:gridCol w="1041621"/>
                <a:gridCol w="1047731"/>
              </a:tblGrid>
              <a:tr h="406014">
                <a:tc gridSpan="4"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精灵台下式开水机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机型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FEHHB300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FEHHB301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94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2.0KW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2.0KW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0" name="表格 129"/>
          <p:cNvGraphicFramePr>
            <a:graphicFrameLocks noGrp="1"/>
          </p:cNvGraphicFramePr>
          <p:nvPr/>
        </p:nvGraphicFramePr>
        <p:xfrm>
          <a:off x="1772092" y="4155900"/>
          <a:ext cx="4628000" cy="156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00"/>
                <a:gridCol w="1226926"/>
                <a:gridCol w="2483974"/>
              </a:tblGrid>
              <a:tr h="40277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故障报警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问题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原因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14325"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进水故障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分钟进水未到低水位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5750"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加热故障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分钟继电器状态未改变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2575"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温度探针故障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温度探针损坏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82575"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代码：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E4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通讯故障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通讯线路连接异常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1" name="图片 1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89" y="1862316"/>
            <a:ext cx="3990306" cy="1980000"/>
          </a:xfrm>
          <a:prstGeom prst="rect">
            <a:avLst/>
          </a:prstGeom>
        </p:spPr>
      </p:pic>
      <p:sp>
        <p:nvSpPr>
          <p:cNvPr id="132" name="文本框 131"/>
          <p:cNvSpPr txBox="1"/>
          <p:nvPr/>
        </p:nvSpPr>
        <p:spPr>
          <a:xfrm>
            <a:off x="891117" y="1152144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维修手册（故障代码速查）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文本框 24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7600" y="1760319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6513695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6769599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流程图: 决策 253"/>
          <p:cNvSpPr/>
          <p:nvPr/>
        </p:nvSpPr>
        <p:spPr>
          <a:xfrm>
            <a:off x="6532812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5" name="直接箭头连接符 254"/>
          <p:cNvCxnSpPr/>
          <p:nvPr/>
        </p:nvCxnSpPr>
        <p:spPr>
          <a:xfrm>
            <a:off x="7407201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矩形: 圆角 255"/>
          <p:cNvSpPr/>
          <p:nvPr/>
        </p:nvSpPr>
        <p:spPr>
          <a:xfrm>
            <a:off x="7636269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7602957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9679091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流程图: 决策 258"/>
          <p:cNvSpPr/>
          <p:nvPr/>
        </p:nvSpPr>
        <p:spPr>
          <a:xfrm>
            <a:off x="9644312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0" name="文本框 259"/>
          <p:cNvSpPr txBox="1"/>
          <p:nvPr/>
        </p:nvSpPr>
        <p:spPr>
          <a:xfrm>
            <a:off x="5731371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流程图: 决策 260"/>
          <p:cNvSpPr/>
          <p:nvPr/>
        </p:nvSpPr>
        <p:spPr>
          <a:xfrm>
            <a:off x="5494587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2" name="直接箭头连接符 261"/>
          <p:cNvCxnSpPr/>
          <p:nvPr/>
        </p:nvCxnSpPr>
        <p:spPr>
          <a:xfrm>
            <a:off x="6296218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>
            <a:off x="6371606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接箭头连接符 265"/>
          <p:cNvCxnSpPr/>
          <p:nvPr/>
        </p:nvCxnSpPr>
        <p:spPr>
          <a:xfrm>
            <a:off x="9400556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8675057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8840506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8374995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矩形: 圆角 269"/>
          <p:cNvSpPr/>
          <p:nvPr/>
        </p:nvSpPr>
        <p:spPr>
          <a:xfrm>
            <a:off x="10748332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10814419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10518156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矩形: 圆角 272"/>
          <p:cNvSpPr/>
          <p:nvPr/>
        </p:nvSpPr>
        <p:spPr>
          <a:xfrm>
            <a:off x="556326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5529939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6" name="直接箭头连接符 275"/>
          <p:cNvCxnSpPr/>
          <p:nvPr/>
        </p:nvCxnSpPr>
        <p:spPr>
          <a:xfrm>
            <a:off x="5928214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矩形: 圆角 276"/>
          <p:cNvSpPr/>
          <p:nvPr/>
        </p:nvSpPr>
        <p:spPr>
          <a:xfrm>
            <a:off x="76365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801988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9" name="直接箭头连接符 278"/>
          <p:cNvCxnSpPr/>
          <p:nvPr/>
        </p:nvCxnSpPr>
        <p:spPr>
          <a:xfrm>
            <a:off x="7330456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矩形: 圆角 282"/>
          <p:cNvSpPr/>
          <p:nvPr/>
        </p:nvSpPr>
        <p:spPr>
          <a:xfrm>
            <a:off x="2451520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2469498" y="404833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矩形: 圆角 284"/>
          <p:cNvSpPr/>
          <p:nvPr/>
        </p:nvSpPr>
        <p:spPr>
          <a:xfrm>
            <a:off x="3489745" y="402010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3456424" y="398483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是否打开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7" name="直接箭头连接符 286"/>
          <p:cNvCxnSpPr/>
          <p:nvPr/>
        </p:nvCxnSpPr>
        <p:spPr>
          <a:xfrm>
            <a:off x="3183665" y="415908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文本框 287"/>
          <p:cNvSpPr txBox="1"/>
          <p:nvPr/>
        </p:nvSpPr>
        <p:spPr>
          <a:xfrm>
            <a:off x="4747382" y="405069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流程图: 决策 288"/>
          <p:cNvSpPr/>
          <p:nvPr/>
        </p:nvSpPr>
        <p:spPr>
          <a:xfrm>
            <a:off x="4459299" y="4022200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0" name="直接箭头连接符 289"/>
          <p:cNvCxnSpPr/>
          <p:nvPr/>
        </p:nvCxnSpPr>
        <p:spPr>
          <a:xfrm>
            <a:off x="5333688" y="415788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直接箭头连接符 290"/>
          <p:cNvCxnSpPr/>
          <p:nvPr/>
        </p:nvCxnSpPr>
        <p:spPr>
          <a:xfrm>
            <a:off x="4222705" y="415981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文本框 291"/>
          <p:cNvSpPr txBox="1"/>
          <p:nvPr/>
        </p:nvSpPr>
        <p:spPr>
          <a:xfrm>
            <a:off x="3712850" y="347352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流程图: 决策 292"/>
          <p:cNvSpPr/>
          <p:nvPr/>
        </p:nvSpPr>
        <p:spPr>
          <a:xfrm>
            <a:off x="3424767" y="344502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/>
          <p:cNvCxnSpPr/>
          <p:nvPr/>
        </p:nvCxnSpPr>
        <p:spPr>
          <a:xfrm>
            <a:off x="4299156" y="358070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矩形: 圆角 294"/>
          <p:cNvSpPr/>
          <p:nvPr/>
        </p:nvSpPr>
        <p:spPr>
          <a:xfrm>
            <a:off x="4528224" y="34441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4494914" y="347557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闭合电源开关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9" name="直接箭头连接符 298"/>
          <p:cNvCxnSpPr/>
          <p:nvPr/>
        </p:nvCxnSpPr>
        <p:spPr>
          <a:xfrm flipV="1">
            <a:off x="3855307" y="3725382"/>
            <a:ext cx="0" cy="290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接箭头连接符 300"/>
          <p:cNvCxnSpPr/>
          <p:nvPr/>
        </p:nvCxnSpPr>
        <p:spPr>
          <a:xfrm>
            <a:off x="5256475" y="3584176"/>
            <a:ext cx="37844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接连接符 302"/>
          <p:cNvCxnSpPr/>
          <p:nvPr/>
        </p:nvCxnSpPr>
        <p:spPr>
          <a:xfrm>
            <a:off x="9040891" y="3583880"/>
            <a:ext cx="0" cy="432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505401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52248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540460" y="398547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6598930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616906" y="39886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228017" y="41604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7859738" y="40513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75684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786460" y="40386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54983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5258612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63754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732790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4748537" y="346200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4460452" y="3446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783287" y="28860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5206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矩形: 圆角 149"/>
          <p:cNvSpPr/>
          <p:nvPr/>
        </p:nvSpPr>
        <p:spPr>
          <a:xfrm>
            <a:off x="65992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614032" y="28373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备用显示屏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接入操作板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5928317" y="31488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4889500" y="37203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86756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687294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8445500" y="415973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763427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241" y="28341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开机，观察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显示屏状态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34214" y="30072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5563880" y="34429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5581854" y="34108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5330825" y="35850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2156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757145" y="2311411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68481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8672501" y="22948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8738589" y="23230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8448606" y="24325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箭头连接符 193"/>
          <p:cNvCxnSpPr/>
          <p:nvPr/>
        </p:nvCxnSpPr>
        <p:spPr>
          <a:xfrm flipV="1">
            <a:off x="10077746" y="257279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文本框 224"/>
          <p:cNvSpPr txBox="1"/>
          <p:nvPr/>
        </p:nvSpPr>
        <p:spPr>
          <a:xfrm>
            <a:off x="9625236" y="231458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流程图: 决策 225"/>
          <p:cNvSpPr/>
          <p:nvPr/>
        </p:nvSpPr>
        <p:spPr>
          <a:xfrm>
            <a:off x="9641756" y="22956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8" name="矩形: 圆角 227"/>
          <p:cNvSpPr/>
          <p:nvPr/>
        </p:nvSpPr>
        <p:spPr>
          <a:xfrm>
            <a:off x="9707551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9" name="文本框 228"/>
          <p:cNvSpPr txBox="1"/>
          <p:nvPr/>
        </p:nvSpPr>
        <p:spPr>
          <a:xfrm>
            <a:off x="9776818" y="2900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更操作板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1" name="直接箭头连接符 230"/>
          <p:cNvCxnSpPr/>
          <p:nvPr/>
        </p:nvCxnSpPr>
        <p:spPr>
          <a:xfrm flipV="1">
            <a:off x="8001000" y="257737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文本框 251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故障表现：屏幕无显示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898321" y="2330117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维修配件：变压器、控制板、操作板、显示屏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矩形: 圆角 254"/>
          <p:cNvSpPr/>
          <p:nvPr/>
        </p:nvSpPr>
        <p:spPr>
          <a:xfrm>
            <a:off x="7633980" y="34460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7651952" y="347747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6821510" y="346711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流程图: 决策 257"/>
          <p:cNvSpPr/>
          <p:nvPr/>
        </p:nvSpPr>
        <p:spPr>
          <a:xfrm>
            <a:off x="6533431" y="34513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9" name="直接箭头连接符 258"/>
          <p:cNvCxnSpPr/>
          <p:nvPr/>
        </p:nvCxnSpPr>
        <p:spPr>
          <a:xfrm>
            <a:off x="6293662" y="35889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接箭头连接符 259"/>
          <p:cNvCxnSpPr/>
          <p:nvPr/>
        </p:nvCxnSpPr>
        <p:spPr>
          <a:xfrm>
            <a:off x="7410450" y="35882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文本框 260"/>
          <p:cNvSpPr txBox="1"/>
          <p:nvPr/>
        </p:nvSpPr>
        <p:spPr>
          <a:xfrm>
            <a:off x="8590187" y="3476636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流程图: 决策 261"/>
          <p:cNvSpPr/>
          <p:nvPr/>
        </p:nvSpPr>
        <p:spPr>
          <a:xfrm>
            <a:off x="860670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8366125" y="35850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971390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9776813" y="34755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9483725" y="35850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文本框 269"/>
          <p:cNvSpPr txBox="1"/>
          <p:nvPr/>
        </p:nvSpPr>
        <p:spPr>
          <a:xfrm>
            <a:off x="8795371" y="2886086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8606706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8366937" y="30079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>
            <a:off x="94868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直接箭头连接符 274"/>
          <p:cNvCxnSpPr/>
          <p:nvPr/>
        </p:nvCxnSpPr>
        <p:spPr>
          <a:xfrm flipH="1">
            <a:off x="9411314" y="2432050"/>
            <a:ext cx="2129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直接箭头连接符 275"/>
          <p:cNvCxnSpPr/>
          <p:nvPr/>
        </p:nvCxnSpPr>
        <p:spPr>
          <a:xfrm flipV="1">
            <a:off x="9039817" y="372874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矩形: 圆角 276"/>
          <p:cNvSpPr/>
          <p:nvPr/>
        </p:nvSpPr>
        <p:spPr>
          <a:xfrm>
            <a:off x="763715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603835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8897963" y="46259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流程图: 决策 279"/>
          <p:cNvSpPr/>
          <p:nvPr/>
        </p:nvSpPr>
        <p:spPr>
          <a:xfrm>
            <a:off x="86067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6821510" y="461328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流程图: 决策 281"/>
          <p:cNvSpPr/>
          <p:nvPr/>
        </p:nvSpPr>
        <p:spPr>
          <a:xfrm>
            <a:off x="65334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4" name="直接箭头连接符 283"/>
          <p:cNvCxnSpPr/>
          <p:nvPr/>
        </p:nvCxnSpPr>
        <p:spPr>
          <a:xfrm>
            <a:off x="74136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836612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矩形: 圆角 285"/>
          <p:cNvSpPr/>
          <p:nvPr/>
        </p:nvSpPr>
        <p:spPr>
          <a:xfrm>
            <a:off x="97139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9674223" y="462489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更换极限开关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8" name="直接箭头连接符 287"/>
          <p:cNvCxnSpPr/>
          <p:nvPr/>
        </p:nvCxnSpPr>
        <p:spPr>
          <a:xfrm>
            <a:off x="9483725" y="473440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箭头连接符 289"/>
          <p:cNvCxnSpPr/>
          <p:nvPr/>
        </p:nvCxnSpPr>
        <p:spPr>
          <a:xfrm>
            <a:off x="6962706" y="429921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文本框 290"/>
          <p:cNvSpPr txBox="1"/>
          <p:nvPr/>
        </p:nvSpPr>
        <p:spPr>
          <a:xfrm>
            <a:off x="9625237" y="4051311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开机屏幕有显示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流程图: 决策 291"/>
          <p:cNvSpPr/>
          <p:nvPr/>
        </p:nvSpPr>
        <p:spPr>
          <a:xfrm>
            <a:off x="96417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94" name="直接箭头连接符 293"/>
          <p:cNvCxnSpPr/>
          <p:nvPr/>
        </p:nvCxnSpPr>
        <p:spPr>
          <a:xfrm flipV="1">
            <a:off x="10074867" y="430342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接箭头连接符 294"/>
          <p:cNvCxnSpPr/>
          <p:nvPr/>
        </p:nvCxnSpPr>
        <p:spPr>
          <a:xfrm flipV="1">
            <a:off x="10074867" y="372557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6" name="矩形: 圆角 295"/>
          <p:cNvSpPr/>
          <p:nvPr/>
        </p:nvSpPr>
        <p:spPr>
          <a:xfrm>
            <a:off x="867220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8638884" y="51443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8" name="文本框 297"/>
          <p:cNvSpPr txBox="1"/>
          <p:nvPr/>
        </p:nvSpPr>
        <p:spPr>
          <a:xfrm>
            <a:off x="7859735" y="5191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9" name="流程图: 决策 298"/>
          <p:cNvSpPr/>
          <p:nvPr/>
        </p:nvSpPr>
        <p:spPr>
          <a:xfrm>
            <a:off x="7571656" y="51753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1" name="直接箭头连接符 300"/>
          <p:cNvCxnSpPr/>
          <p:nvPr/>
        </p:nvCxnSpPr>
        <p:spPr>
          <a:xfrm>
            <a:off x="8448675" y="53122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文本框 301"/>
          <p:cNvSpPr txBox="1"/>
          <p:nvPr/>
        </p:nvSpPr>
        <p:spPr>
          <a:xfrm>
            <a:off x="9936188" y="5200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3" name="流程图: 决策 302"/>
          <p:cNvSpPr/>
          <p:nvPr/>
        </p:nvSpPr>
        <p:spPr>
          <a:xfrm>
            <a:off x="964493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4" name="直接箭头连接符 303"/>
          <p:cNvCxnSpPr/>
          <p:nvPr/>
        </p:nvCxnSpPr>
        <p:spPr>
          <a:xfrm>
            <a:off x="9404350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直接箭头连接符 304"/>
          <p:cNvCxnSpPr/>
          <p:nvPr/>
        </p:nvCxnSpPr>
        <p:spPr>
          <a:xfrm>
            <a:off x="8000931" y="487706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矩形: 圆角 305"/>
          <p:cNvSpPr/>
          <p:nvPr/>
        </p:nvSpPr>
        <p:spPr>
          <a:xfrm>
            <a:off x="10748951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7" name="文本框 306"/>
          <p:cNvSpPr txBox="1"/>
          <p:nvPr/>
        </p:nvSpPr>
        <p:spPr>
          <a:xfrm>
            <a:off x="10709274" y="52027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更换电源开关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08" name="直接箭头连接符 307"/>
          <p:cNvCxnSpPr/>
          <p:nvPr/>
        </p:nvCxnSpPr>
        <p:spPr>
          <a:xfrm>
            <a:off x="10518775" y="53122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直接箭头连接符 309"/>
          <p:cNvCxnSpPr/>
          <p:nvPr/>
        </p:nvCxnSpPr>
        <p:spPr>
          <a:xfrm flipV="1">
            <a:off x="11112500" y="4159734"/>
            <a:ext cx="0" cy="1009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直接连接符 311"/>
          <p:cNvCxnSpPr/>
          <p:nvPr/>
        </p:nvCxnSpPr>
        <p:spPr>
          <a:xfrm>
            <a:off x="10506075" y="4163670"/>
            <a:ext cx="603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3" name="文本框 312"/>
          <p:cNvSpPr txBox="1"/>
          <p:nvPr/>
        </p:nvSpPr>
        <p:spPr>
          <a:xfrm>
            <a:off x="900115" y="2611610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极限开关、电源开关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7600" y="1760319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代码含义：进水失败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38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30562" y="46268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696940" y="46259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流程图: 决策 122"/>
          <p:cNvSpPr/>
          <p:nvPr/>
        </p:nvSpPr>
        <p:spPr>
          <a:xfrm>
            <a:off x="446015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52586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05407" y="40521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7634276" y="4590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7600958" y="462489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73405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>
            <a:off x="5735466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54986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667626" y="347028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549662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63690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65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2333" y="40489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9575" y="41629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矩形: 圆角 143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9872992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/>
          <p:cNvCxnSpPr/>
          <p:nvPr/>
        </p:nvCxnSpPr>
        <p:spPr>
          <a:xfrm>
            <a:off x="4888781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764386" y="462047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5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741770" y="46280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7328712" y="41636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7702976" y="404620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水压偏低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8439150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: 圆角 155"/>
          <p:cNvSpPr/>
          <p:nvPr/>
        </p:nvSpPr>
        <p:spPr>
          <a:xfrm>
            <a:off x="86661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636008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8" name="矩形: 圆角 157"/>
          <p:cNvSpPr/>
          <p:nvPr/>
        </p:nvSpPr>
        <p:spPr>
          <a:xfrm>
            <a:off x="10749126" y="40154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712631" y="4043690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设备正常进水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9410664" y="41602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549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4" name="直接箭头连接符 163"/>
          <p:cNvCxnSpPr/>
          <p:nvPr/>
        </p:nvCxnSpPr>
        <p:spPr>
          <a:xfrm>
            <a:off x="8375227" y="473440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>
            <a:off x="10462479" y="415973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2230209" y="2172185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二）安装手册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04-06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225415" y="4465381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四）维修手册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13-38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2230201" y="474806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结构爆炸图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2225409" y="5039613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电路图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2230201" y="5332316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⑤ 故障代码速查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2229941" y="5615307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⑦ 维修配件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33-37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150403" y="4753794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工作原理图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6145612" y="5045282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接线图  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142999" y="5333091"/>
            <a:ext cx="3499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⑥ 故障分析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18-32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230189" y="2459042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设备安装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04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2233817" y="2743445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② 温度设置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05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226709" y="2457265"/>
            <a:ext cx="3217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③ 杯量设置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06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6142999" y="5609316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⑧ 服务流程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38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2230218" y="1737600"/>
            <a:ext cx="73789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一）设备简介    ┄┄┄┄┄┄┄┄┄┄┄┄┄┄┄┄┄┄┄┄┄┄┄┄┄┄┄┄┄┄┄┄┄┄┄┄┄┄┄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03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230197" y="3180249"/>
            <a:ext cx="75200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三）客户使用现象自查步骤    ┄┄┄┄┄┄┄┄┄┄┄┄┄┄┄┄┄┄┄┄┄┄┄┄┄┄┄┄┄┄┄┄┄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07-12 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225847" y="3464017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① 屏幕无显示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07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2229764" y="375638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不出冷水  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09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146049" y="3469749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② 显示代码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08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6141258" y="3752528"/>
            <a:ext cx="33586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产生大量蒸汽  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10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2225403" y="4039414"/>
            <a:ext cx="31470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③ 蒸汽口漏水  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11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6136897" y="4035558"/>
            <a:ext cx="32880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latin typeface="黑体" panose="02010609060101010101" pitchFamily="49" charset="-122"/>
                <a:ea typeface="黑体" panose="02010609060101010101" pitchFamily="49" charset="-122"/>
              </a:rPr>
              <a:t>       ④ 跳电  ┄┄┄┄┄┄┄┄┄┄┄  </a:t>
            </a:r>
            <a:r>
              <a:rPr lang="en-US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P 12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5783287" y="46259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流程图: 决策 116"/>
          <p:cNvSpPr/>
          <p:nvPr/>
        </p:nvSpPr>
        <p:spPr>
          <a:xfrm>
            <a:off x="54952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5224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489159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49087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65992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6614028" y="46248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 flipV="1">
            <a:off x="4889796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7799716" y="46248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73342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文本框 126"/>
          <p:cNvSpPr txBox="1"/>
          <p:nvPr/>
        </p:nvSpPr>
        <p:spPr>
          <a:xfrm>
            <a:off x="4748233" y="4048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流程图: 决策 127"/>
          <p:cNvSpPr/>
          <p:nvPr/>
        </p:nvSpPr>
        <p:spPr>
          <a:xfrm>
            <a:off x="44601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矩形: 圆角 128"/>
          <p:cNvSpPr/>
          <p:nvPr/>
        </p:nvSpPr>
        <p:spPr>
          <a:xfrm>
            <a:off x="556100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527677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查看电磁阀是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否打开进水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1" name="直接箭头连接符 130"/>
          <p:cNvCxnSpPr/>
          <p:nvPr/>
        </p:nvCxnSpPr>
        <p:spPr>
          <a:xfrm>
            <a:off x="5343525" y="41597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接箭头连接符 131"/>
          <p:cNvCxnSpPr/>
          <p:nvPr/>
        </p:nvCxnSpPr>
        <p:spPr>
          <a:xfrm>
            <a:off x="63721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本框 132"/>
          <p:cNvSpPr txBox="1"/>
          <p:nvPr/>
        </p:nvSpPr>
        <p:spPr>
          <a:xfrm>
            <a:off x="6821512" y="40481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02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5" name="直接箭头连接符 134"/>
          <p:cNvCxnSpPr/>
          <p:nvPr/>
        </p:nvCxnSpPr>
        <p:spPr>
          <a:xfrm>
            <a:off x="6290487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 flipV="1">
            <a:off x="8001296" y="37203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63427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652256" y="405022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矩形: 圆角 138"/>
          <p:cNvSpPr/>
          <p:nvPr/>
        </p:nvSpPr>
        <p:spPr>
          <a:xfrm>
            <a:off x="8672501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0" name="文本框 139"/>
          <p:cNvSpPr txBox="1"/>
          <p:nvPr/>
        </p:nvSpPr>
        <p:spPr>
          <a:xfrm>
            <a:off x="8635993" y="39867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开机检查电磁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1" name="直接箭头连接符 140"/>
          <p:cNvCxnSpPr/>
          <p:nvPr/>
        </p:nvCxnSpPr>
        <p:spPr>
          <a:xfrm>
            <a:off x="8372439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/>
          <p:cNvCxnSpPr/>
          <p:nvPr/>
        </p:nvCxnSpPr>
        <p:spPr>
          <a:xfrm>
            <a:off x="7410381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763745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7597784" y="34120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同步检查水位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探针是否老化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8641482" y="3473461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水位探针老化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8606706" y="34481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8366937" y="35857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矩形: 圆角 147"/>
          <p:cNvSpPr/>
          <p:nvPr/>
        </p:nvSpPr>
        <p:spPr>
          <a:xfrm>
            <a:off x="9707551" y="34473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9674224" y="34787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0" name="直接箭头连接符 149"/>
          <p:cNvCxnSpPr/>
          <p:nvPr/>
        </p:nvCxnSpPr>
        <p:spPr>
          <a:xfrm>
            <a:off x="9483656" y="35850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接箭头连接符 150"/>
          <p:cNvCxnSpPr/>
          <p:nvPr/>
        </p:nvCxnSpPr>
        <p:spPr>
          <a:xfrm>
            <a:off x="10074057" y="372896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矩形: 圆角 151"/>
          <p:cNvSpPr/>
          <p:nvPr/>
        </p:nvSpPr>
        <p:spPr>
          <a:xfrm>
            <a:off x="34874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3505405" y="462365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42290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86693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8687291" y="456139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83692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107457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0815046" y="40502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0766051" y="456248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流程图: 决策 160"/>
          <p:cNvSpPr/>
          <p:nvPr/>
        </p:nvSpPr>
        <p:spPr>
          <a:xfrm>
            <a:off x="10679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10442152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9707551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9722344" y="45645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9407489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 flipV="1">
            <a:off x="11112500" y="4304577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0521881" y="416023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/>
        </p:nvSpPr>
        <p:spPr>
          <a:xfrm>
            <a:off x="897600" y="1760319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893158" y="204539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代码含义：进水失败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1" name="文本框 170"/>
          <p:cNvSpPr txBox="1"/>
          <p:nvPr/>
        </p:nvSpPr>
        <p:spPr>
          <a:xfrm>
            <a:off x="898321" y="2330117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2" name="文本框 171"/>
          <p:cNvSpPr txBox="1"/>
          <p:nvPr/>
        </p:nvSpPr>
        <p:spPr>
          <a:xfrm>
            <a:off x="9727826" y="3984636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电磁阀工作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流程图: 决策 172"/>
          <p:cNvSpPr/>
          <p:nvPr/>
        </p:nvSpPr>
        <p:spPr>
          <a:xfrm>
            <a:off x="964175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>
            <a:off x="9403927" y="41597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2449205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467183" y="43347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659575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511140" y="490622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3710013" y="489906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流程图: 决策 120"/>
          <p:cNvSpPr/>
          <p:nvPr/>
        </p:nvSpPr>
        <p:spPr>
          <a:xfrm>
            <a:off x="3421931" y="488327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293145" y="501895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矩形: 圆角 122"/>
          <p:cNvSpPr/>
          <p:nvPr/>
        </p:nvSpPr>
        <p:spPr>
          <a:xfrm>
            <a:off x="4522213" y="4879253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4540193" y="491064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293662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05404" y="42712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8675676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8639177" y="36914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748537" y="43224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60452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3179771" y="4445000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 flipV="1">
            <a:off x="8001000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4276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0363" y="49074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533082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634276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549659" y="42724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输出端状态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11112282" y="401041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/>
          <p:nvPr/>
        </p:nvCxnSpPr>
        <p:spPr>
          <a:xfrm>
            <a:off x="3852383" y="4583036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/>
          <p:cNvCxnSpPr/>
          <p:nvPr/>
        </p:nvCxnSpPr>
        <p:spPr>
          <a:xfrm>
            <a:off x="9403927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文本框 141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代码含义：加热失败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898321" y="2338826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维修配件：控制板、加热管、固态继电器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矩形: 圆角 145"/>
          <p:cNvSpPr/>
          <p:nvPr/>
        </p:nvSpPr>
        <p:spPr>
          <a:xfrm>
            <a:off x="556100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3210" y="48471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264114" y="50201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556100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5578977" y="42724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9164" y="50201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接箭头连接符 151"/>
          <p:cNvCxnSpPr/>
          <p:nvPr/>
        </p:nvCxnSpPr>
        <p:spPr>
          <a:xfrm>
            <a:off x="421957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6821512" y="43243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6533431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7808438" y="374968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通路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流程图: 决策 155"/>
          <p:cNvSpPr/>
          <p:nvPr/>
        </p:nvSpPr>
        <p:spPr>
          <a:xfrm>
            <a:off x="7571656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7407275" y="44454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箭头连接符 157"/>
          <p:cNvCxnSpPr/>
          <p:nvPr/>
        </p:nvCxnSpPr>
        <p:spPr>
          <a:xfrm>
            <a:off x="7331039" y="5018953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箭头连接符 158"/>
          <p:cNvCxnSpPr/>
          <p:nvPr/>
        </p:nvCxnSpPr>
        <p:spPr>
          <a:xfrm>
            <a:off x="8451850" y="38708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文本框 159"/>
          <p:cNvSpPr txBox="1"/>
          <p:nvPr/>
        </p:nvSpPr>
        <p:spPr>
          <a:xfrm>
            <a:off x="8843492" y="43243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断路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流程图: 决策 160"/>
          <p:cNvSpPr/>
          <p:nvPr/>
        </p:nvSpPr>
        <p:spPr>
          <a:xfrm>
            <a:off x="860670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2" name="直接箭头连接符 161"/>
          <p:cNvCxnSpPr/>
          <p:nvPr/>
        </p:nvCxnSpPr>
        <p:spPr>
          <a:xfrm>
            <a:off x="8360587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10745776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10908050" y="433279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1045206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: 圆角 165"/>
          <p:cNvSpPr/>
          <p:nvPr/>
        </p:nvSpPr>
        <p:spPr>
          <a:xfrm>
            <a:off x="970755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9622931" y="4332798"/>
            <a:ext cx="9028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9480550" y="44454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矩形: 圆角 168"/>
          <p:cNvSpPr/>
          <p:nvPr/>
        </p:nvSpPr>
        <p:spPr>
          <a:xfrm>
            <a:off x="10748951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0715633" y="48471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器工作状态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11113608" y="45862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: 圆角 171"/>
          <p:cNvSpPr/>
          <p:nvPr/>
        </p:nvSpPr>
        <p:spPr>
          <a:xfrm>
            <a:off x="970755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9725529" y="48439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4" name="直接箭头连接符 173"/>
          <p:cNvCxnSpPr/>
          <p:nvPr/>
        </p:nvCxnSpPr>
        <p:spPr>
          <a:xfrm flipH="1">
            <a:off x="939800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圆角 174"/>
          <p:cNvSpPr/>
          <p:nvPr/>
        </p:nvSpPr>
        <p:spPr>
          <a:xfrm>
            <a:off x="8672501" y="4876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8690479" y="48439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 flipH="1">
            <a:off x="836295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10445750" y="5019675"/>
            <a:ext cx="2961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矩形: 圆角 178"/>
          <p:cNvSpPr/>
          <p:nvPr/>
        </p:nvSpPr>
        <p:spPr>
          <a:xfrm>
            <a:off x="10748951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10763750" y="37612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9933009" y="37496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流程图: 决策 181"/>
          <p:cNvSpPr/>
          <p:nvPr/>
        </p:nvSpPr>
        <p:spPr>
          <a:xfrm>
            <a:off x="964493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3" name="直接箭头连接符 182"/>
          <p:cNvCxnSpPr/>
          <p:nvPr/>
        </p:nvCxnSpPr>
        <p:spPr>
          <a:xfrm>
            <a:off x="10525125" y="38708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6562732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更换温度探针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763427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7799716" y="4047048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73342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556070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5578680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023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86693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687297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自检通过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>
            <a:off x="83692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: 圆角 126"/>
          <p:cNvSpPr/>
          <p:nvPr/>
        </p:nvSpPr>
        <p:spPr>
          <a:xfrm>
            <a:off x="97075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9776815" y="405022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9" name="直接箭头连接符 128"/>
          <p:cNvCxnSpPr/>
          <p:nvPr/>
        </p:nvCxnSpPr>
        <p:spPr>
          <a:xfrm>
            <a:off x="94074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文本框 129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93158" y="2036688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代码含义：温度探针故障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898321" y="2338826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维修配件：温度探针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348743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505408" y="43347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E4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581280" y="491176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流程图: 决策 120"/>
          <p:cNvSpPr/>
          <p:nvPr/>
        </p:nvSpPr>
        <p:spPr>
          <a:xfrm>
            <a:off x="5498381" y="488327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6372770" y="5018953"/>
            <a:ext cx="33229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4525655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415391" y="4271228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备用信号线可靠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连接控制</a:t>
            </a:r>
            <a:r>
              <a:rPr lang="en-US" altLang="zh-CN" sz="8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操作板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矩形: 圆角 127"/>
          <p:cNvSpPr/>
          <p:nvPr/>
        </p:nvSpPr>
        <p:spPr>
          <a:xfrm>
            <a:off x="9710726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9622931" y="36977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更换控制板，可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靠连接信号线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67925" y="4331956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33727" y="43066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4346" y="4445000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 flipV="1">
            <a:off x="9039225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9710726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9776813" y="49106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7410450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7250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639180" y="42724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开机查看设备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11112282" y="4010418"/>
            <a:ext cx="0" cy="4338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接箭头连接符 139"/>
          <p:cNvCxnSpPr/>
          <p:nvPr/>
        </p:nvCxnSpPr>
        <p:spPr>
          <a:xfrm>
            <a:off x="5928833" y="4583036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7637451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7549664" y="42692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更换控制板，可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靠连接信号线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6299200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本框 150"/>
          <p:cNvSpPr txBox="1"/>
          <p:nvPr/>
        </p:nvSpPr>
        <p:spPr>
          <a:xfrm>
            <a:off x="8744071" y="3759211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显示代码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流程图: 决策 151"/>
          <p:cNvSpPr/>
          <p:nvPr/>
        </p:nvSpPr>
        <p:spPr>
          <a:xfrm>
            <a:off x="86098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4" name="直接箭头连接符 153"/>
          <p:cNvCxnSpPr/>
          <p:nvPr/>
        </p:nvCxnSpPr>
        <p:spPr>
          <a:xfrm>
            <a:off x="8369264" y="444427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>
            <a:off x="9490075" y="387081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文本框 155"/>
          <p:cNvSpPr txBox="1"/>
          <p:nvPr/>
        </p:nvSpPr>
        <p:spPr>
          <a:xfrm>
            <a:off x="9727830" y="43370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不显示代码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流程图: 决策 156"/>
          <p:cNvSpPr/>
          <p:nvPr/>
        </p:nvSpPr>
        <p:spPr>
          <a:xfrm>
            <a:off x="9644931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8" name="直接箭头连接符 157"/>
          <p:cNvCxnSpPr/>
          <p:nvPr/>
        </p:nvCxnSpPr>
        <p:spPr>
          <a:xfrm>
            <a:off x="9398812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接箭头连接符 166"/>
          <p:cNvCxnSpPr/>
          <p:nvPr/>
        </p:nvCxnSpPr>
        <p:spPr>
          <a:xfrm>
            <a:off x="10075383" y="45862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文本框 180"/>
          <p:cNvSpPr txBox="1"/>
          <p:nvPr/>
        </p:nvSpPr>
        <p:spPr>
          <a:xfrm>
            <a:off x="897600" y="1751610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故障表现：显示代码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893158" y="2036688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代码含义：通讯故障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898321" y="2338826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维修配件：操作板、温度探针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矩形: 圆角 185"/>
          <p:cNvSpPr/>
          <p:nvPr/>
        </p:nvSpPr>
        <p:spPr>
          <a:xfrm>
            <a:off x="5564176" y="4301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5527682" y="42724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开机查看设备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8" name="直接箭头连接符 187"/>
          <p:cNvCxnSpPr/>
          <p:nvPr/>
        </p:nvCxnSpPr>
        <p:spPr>
          <a:xfrm>
            <a:off x="5267289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10748951" y="3726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10712455" y="36977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开机查看设备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自检状态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10445714" y="3869603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连接符 193"/>
          <p:cNvCxnSpPr/>
          <p:nvPr/>
        </p:nvCxnSpPr>
        <p:spPr>
          <a:xfrm>
            <a:off x="10509250" y="4446511"/>
            <a:ext cx="603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7600" y="1760319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故障表现：不出冷水（客户自查）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07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27387" y="46204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解决供水故障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4745061" y="4613286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流程图: 决策 122"/>
          <p:cNvSpPr/>
          <p:nvPr/>
        </p:nvSpPr>
        <p:spPr>
          <a:xfrm>
            <a:off x="445698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4" name="直接箭头连接符 123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5337175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348743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3556706" y="40489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不出冷水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5783587" y="40493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流程图: 决策 131"/>
          <p:cNvSpPr/>
          <p:nvPr/>
        </p:nvSpPr>
        <p:spPr>
          <a:xfrm>
            <a:off x="5495502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6770218" y="34607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流程图: 决策 133"/>
          <p:cNvSpPr/>
          <p:nvPr/>
        </p:nvSpPr>
        <p:spPr>
          <a:xfrm>
            <a:off x="6533431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763427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546487" y="34025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659605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56273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检测供水压力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7410381" y="35818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2480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89158" y="404897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检查外部供水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矩形: 圆角 143"/>
          <p:cNvSpPr/>
          <p:nvPr/>
        </p:nvSpPr>
        <p:spPr>
          <a:xfrm>
            <a:off x="9710726" y="4022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9725515" y="3986723"/>
            <a:ext cx="697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6" name="直接箭头连接符 145"/>
          <p:cNvCxnSpPr/>
          <p:nvPr/>
        </p:nvCxnSpPr>
        <p:spPr>
          <a:xfrm>
            <a:off x="4885606" y="4297286"/>
            <a:ext cx="0" cy="300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矩形: 圆角 146"/>
          <p:cNvSpPr/>
          <p:nvPr/>
        </p:nvSpPr>
        <p:spPr>
          <a:xfrm>
            <a:off x="659893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6616912" y="45601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63055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50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738595" y="46248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>
            <a:off x="73287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文本框 152"/>
          <p:cNvSpPr txBox="1"/>
          <p:nvPr/>
        </p:nvSpPr>
        <p:spPr>
          <a:xfrm>
            <a:off x="7805568" y="4046206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偏低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流程图: 决策 153"/>
          <p:cNvSpPr/>
          <p:nvPr/>
        </p:nvSpPr>
        <p:spPr>
          <a:xfrm>
            <a:off x="7568777" y="40208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5" name="直接箭头连接符 154"/>
          <p:cNvCxnSpPr/>
          <p:nvPr/>
        </p:nvCxnSpPr>
        <p:spPr>
          <a:xfrm>
            <a:off x="84391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: 圆角 15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636008" y="40438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加装增压设备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 flipV="1">
            <a:off x="6963071" y="372033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箭头连接符 160"/>
          <p:cNvCxnSpPr/>
          <p:nvPr/>
        </p:nvCxnSpPr>
        <p:spPr>
          <a:xfrm>
            <a:off x="9410664" y="416022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矩形: 圆角 161"/>
          <p:cNvSpPr/>
          <p:nvPr/>
        </p:nvSpPr>
        <p:spPr>
          <a:xfrm>
            <a:off x="867232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8837765" y="3472373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8375227" y="35818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文本框 166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8" name="直接箭头连接符 167"/>
          <p:cNvCxnSpPr/>
          <p:nvPr/>
        </p:nvCxnSpPr>
        <p:spPr>
          <a:xfrm>
            <a:off x="732871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文本框 168"/>
          <p:cNvSpPr txBox="1"/>
          <p:nvPr/>
        </p:nvSpPr>
        <p:spPr>
          <a:xfrm>
            <a:off x="7648505" y="462405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流程图: 决策 169"/>
          <p:cNvSpPr/>
          <p:nvPr/>
        </p:nvSpPr>
        <p:spPr>
          <a:xfrm>
            <a:off x="7565602" y="45987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1" name="直接箭头连接符 170"/>
          <p:cNvCxnSpPr/>
          <p:nvPr/>
        </p:nvCxnSpPr>
        <p:spPr>
          <a:xfrm>
            <a:off x="843915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本框 171"/>
          <p:cNvSpPr txBox="1"/>
          <p:nvPr/>
        </p:nvSpPr>
        <p:spPr>
          <a:xfrm>
            <a:off x="9724955" y="462405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流程图: 决策 172"/>
          <p:cNvSpPr/>
          <p:nvPr/>
        </p:nvSpPr>
        <p:spPr>
          <a:xfrm>
            <a:off x="9642052" y="45987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6" name="直接箭头连接符 175"/>
          <p:cNvCxnSpPr/>
          <p:nvPr/>
        </p:nvCxnSpPr>
        <p:spPr>
          <a:xfrm>
            <a:off x="10074275" y="4303636"/>
            <a:ext cx="0" cy="2886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H="1">
            <a:off x="9401175" y="4733925"/>
            <a:ext cx="2301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矩形: 圆角 119"/>
          <p:cNvSpPr/>
          <p:nvPr/>
        </p:nvSpPr>
        <p:spPr>
          <a:xfrm>
            <a:off x="7640330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7703248" y="484907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581279" y="548326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背光灯熄灭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381" y="5457947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595" y="559362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6598663" y="545392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565347" y="5485324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更换水位探针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8894786" y="49117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9881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619501" y="49085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背光灯长亮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36606" y="48832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96837" y="50208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13625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4525655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4594925" y="490940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不出热水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6" name="直接箭头连接符 135"/>
          <p:cNvCxnSpPr/>
          <p:nvPr/>
        </p:nvCxnSpPr>
        <p:spPr>
          <a:xfrm>
            <a:off x="8369300" y="50201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文本框 144"/>
          <p:cNvSpPr txBox="1"/>
          <p:nvPr/>
        </p:nvSpPr>
        <p:spPr>
          <a:xfrm>
            <a:off x="10766052" y="4324361"/>
            <a:ext cx="697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1068315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10437037" y="44462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8001000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3901" y="48792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9989" y="49106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3725" y="5020159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9713901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9413839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矩形: 圆角 162"/>
          <p:cNvSpPr/>
          <p:nvPr/>
        </p:nvSpPr>
        <p:spPr>
          <a:xfrm>
            <a:off x="556399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630091" y="26119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不出冷水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矩形: 圆角 167"/>
          <p:cNvSpPr/>
          <p:nvPr/>
        </p:nvSpPr>
        <p:spPr>
          <a:xfrm>
            <a:off x="8675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8693350" y="43347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8448675" y="44454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659904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565731" y="254844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检查冷水电磁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阀的输入电压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7862733" y="26003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7571477" y="25845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7331708" y="27221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箭头连接符 193"/>
          <p:cNvCxnSpPr/>
          <p:nvPr/>
        </p:nvCxnSpPr>
        <p:spPr>
          <a:xfrm flipV="1">
            <a:off x="6966067" y="22821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文本框 194"/>
          <p:cNvSpPr txBox="1"/>
          <p:nvPr/>
        </p:nvSpPr>
        <p:spPr>
          <a:xfrm>
            <a:off x="6824504" y="2025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流程图: 决策 195"/>
          <p:cNvSpPr/>
          <p:nvPr/>
        </p:nvSpPr>
        <p:spPr>
          <a:xfrm>
            <a:off x="6533252" y="20098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7634097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7652076" y="203727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8672322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8690291" y="19674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长出冷水键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1" name="直接箭头连接符 200"/>
          <p:cNvCxnSpPr/>
          <p:nvPr/>
        </p:nvCxnSpPr>
        <p:spPr>
          <a:xfrm>
            <a:off x="8372260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接箭头连接符 201"/>
          <p:cNvCxnSpPr/>
          <p:nvPr/>
        </p:nvCxnSpPr>
        <p:spPr>
          <a:xfrm>
            <a:off x="8448427" y="272146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箭头连接符 207"/>
          <p:cNvCxnSpPr/>
          <p:nvPr/>
        </p:nvCxnSpPr>
        <p:spPr>
          <a:xfrm>
            <a:off x="7416552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5563880" y="48780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5479258" y="484590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观察长出热水键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背光灯的变化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1" name="直接箭头连接符 210"/>
          <p:cNvCxnSpPr/>
          <p:nvPr/>
        </p:nvCxnSpPr>
        <p:spPr>
          <a:xfrm>
            <a:off x="5257800" y="50201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箭头连接符 211"/>
          <p:cNvCxnSpPr/>
          <p:nvPr/>
        </p:nvCxnSpPr>
        <p:spPr>
          <a:xfrm>
            <a:off x="5928833" y="5157711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本框 217"/>
          <p:cNvSpPr txBox="1"/>
          <p:nvPr/>
        </p:nvSpPr>
        <p:spPr>
          <a:xfrm>
            <a:off x="9728691" y="42724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长出热水键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0" name="矩形: 圆角 219"/>
          <p:cNvSpPr/>
          <p:nvPr/>
        </p:nvSpPr>
        <p:spPr>
          <a:xfrm>
            <a:off x="8675497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8690290" y="261194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2" name="矩形: 圆角 231"/>
          <p:cNvSpPr/>
          <p:nvPr/>
        </p:nvSpPr>
        <p:spPr>
          <a:xfrm>
            <a:off x="10748772" y="20090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10818038" y="204044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6" name="文本框 235"/>
          <p:cNvSpPr txBox="1"/>
          <p:nvPr/>
        </p:nvSpPr>
        <p:spPr>
          <a:xfrm>
            <a:off x="9730822" y="203518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有冷水流出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9644752" y="20098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8" name="直接箭头连接符 237"/>
          <p:cNvCxnSpPr/>
          <p:nvPr/>
        </p:nvCxnSpPr>
        <p:spPr>
          <a:xfrm>
            <a:off x="9406923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24877" y="214679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文本框 252"/>
          <p:cNvSpPr txBox="1"/>
          <p:nvPr/>
        </p:nvSpPr>
        <p:spPr>
          <a:xfrm>
            <a:off x="897600" y="1750271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故障表现：按下长出冷水键不出冷水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898321" y="233011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899276" y="362093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故障表现：按下长出热水键不出热水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894834" y="39160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899997" y="4190734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维修配件：控制板、水泵、水位探针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矩形: 圆角 267"/>
          <p:cNvSpPr/>
          <p:nvPr/>
        </p:nvSpPr>
        <p:spPr>
          <a:xfrm>
            <a:off x="9713605" y="54526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782873" y="548407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8692776" y="548006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有热水流出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流程图: 决策 270"/>
          <p:cNvSpPr/>
          <p:nvPr/>
        </p:nvSpPr>
        <p:spPr>
          <a:xfrm>
            <a:off x="8609881" y="54579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2" name="直接箭头连接符 271"/>
          <p:cNvCxnSpPr/>
          <p:nvPr/>
        </p:nvCxnSpPr>
        <p:spPr>
          <a:xfrm>
            <a:off x="8370112" y="55955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>
            <a:off x="9486900" y="55948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637155" y="54526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655125" y="541740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开机按下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长出热水键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6" name="直接箭头连接符 275"/>
          <p:cNvCxnSpPr/>
          <p:nvPr/>
        </p:nvCxnSpPr>
        <p:spPr>
          <a:xfrm>
            <a:off x="7331075" y="55948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文本框 276"/>
          <p:cNvSpPr txBox="1"/>
          <p:nvPr/>
        </p:nvSpPr>
        <p:spPr>
          <a:xfrm>
            <a:off x="7856561" y="4337061"/>
            <a:ext cx="2872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流程图: 决策 277"/>
          <p:cNvSpPr/>
          <p:nvPr/>
        </p:nvSpPr>
        <p:spPr>
          <a:xfrm>
            <a:off x="7571656" y="43085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11112500" y="4583977"/>
            <a:ext cx="0" cy="10128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连接符 282"/>
          <p:cNvCxnSpPr/>
          <p:nvPr/>
        </p:nvCxnSpPr>
        <p:spPr>
          <a:xfrm>
            <a:off x="10442152" y="5594350"/>
            <a:ext cx="6701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接箭头连接符 115"/>
          <p:cNvCxnSpPr/>
          <p:nvPr/>
        </p:nvCxnSpPr>
        <p:spPr>
          <a:xfrm>
            <a:off x="7343560" y="27214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/>
          <p:cNvCxnSpPr/>
          <p:nvPr/>
        </p:nvCxnSpPr>
        <p:spPr>
          <a:xfrm flipV="1">
            <a:off x="9039342" y="2290686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5613" y="1760319"/>
            <a:ext cx="335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检查重点：地区海拔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0" name="直接箭头连接符 119"/>
          <p:cNvCxnSpPr/>
          <p:nvPr/>
        </p:nvCxnSpPr>
        <p:spPr>
          <a:xfrm>
            <a:off x="5258612" y="41572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矩形: 圆角 120"/>
          <p:cNvSpPr/>
          <p:nvPr/>
        </p:nvSpPr>
        <p:spPr>
          <a:xfrm>
            <a:off x="3487430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3454116" y="404262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786762" y="404303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流程图: 决策 123"/>
          <p:cNvSpPr/>
          <p:nvPr/>
        </p:nvSpPr>
        <p:spPr>
          <a:xfrm>
            <a:off x="5498677" y="401453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6369050" y="415655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4525655" y="40144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4543633" y="397912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高海拔区域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>
            <a:off x="4219575" y="415655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文本框 128"/>
          <p:cNvSpPr txBox="1"/>
          <p:nvPr/>
        </p:nvSpPr>
        <p:spPr>
          <a:xfrm>
            <a:off x="4748539" y="462088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流程图: 决策 129"/>
          <p:cNvSpPr/>
          <p:nvPr/>
        </p:nvSpPr>
        <p:spPr>
          <a:xfrm>
            <a:off x="4460452" y="458920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矩形: 圆角 130"/>
          <p:cNvSpPr/>
          <p:nvPr/>
        </p:nvSpPr>
        <p:spPr>
          <a:xfrm>
            <a:off x="97107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9776823" y="39867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没有大量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蒸汽产生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3" name="直接箭头连接符 132"/>
          <p:cNvCxnSpPr/>
          <p:nvPr/>
        </p:nvCxnSpPr>
        <p:spPr>
          <a:xfrm>
            <a:off x="7340177" y="4156559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圆角 133"/>
          <p:cNvSpPr/>
          <p:nvPr/>
        </p:nvSpPr>
        <p:spPr>
          <a:xfrm>
            <a:off x="76374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7703540" y="397402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加热到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矩形: 圆角 135"/>
          <p:cNvSpPr/>
          <p:nvPr/>
        </p:nvSpPr>
        <p:spPr>
          <a:xfrm>
            <a:off x="8672501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8639191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设备停止加热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8" name="直接箭头连接符 137"/>
          <p:cNvCxnSpPr/>
          <p:nvPr/>
        </p:nvCxnSpPr>
        <p:spPr>
          <a:xfrm>
            <a:off x="837561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直接箭头连接符 138"/>
          <p:cNvCxnSpPr/>
          <p:nvPr/>
        </p:nvCxnSpPr>
        <p:spPr>
          <a:xfrm>
            <a:off x="941383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: 圆角 139"/>
          <p:cNvSpPr/>
          <p:nvPr/>
        </p:nvSpPr>
        <p:spPr>
          <a:xfrm>
            <a:off x="6599226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562735" y="40470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降低加热温度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2" name="直接箭头连接符 141"/>
          <p:cNvCxnSpPr/>
          <p:nvPr/>
        </p:nvCxnSpPr>
        <p:spPr>
          <a:xfrm>
            <a:off x="4889796" y="4300461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: 圆角 142"/>
          <p:cNvSpPr/>
          <p:nvPr/>
        </p:nvSpPr>
        <p:spPr>
          <a:xfrm>
            <a:off x="1074577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10815046" y="40438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5" name="直接箭头连接符 144"/>
          <p:cNvCxnSpPr/>
          <p:nvPr/>
        </p:nvCxnSpPr>
        <p:spPr>
          <a:xfrm>
            <a:off x="10448889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矩形: 圆角 145"/>
          <p:cNvSpPr/>
          <p:nvPr/>
        </p:nvSpPr>
        <p:spPr>
          <a:xfrm>
            <a:off x="5563261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5478645" y="455410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8" name="直接箭头连接符 147"/>
          <p:cNvCxnSpPr/>
          <p:nvPr/>
        </p:nvCxnSpPr>
        <p:spPr>
          <a:xfrm>
            <a:off x="5336556" y="473153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矩形: 圆角 148"/>
          <p:cNvSpPr/>
          <p:nvPr/>
        </p:nvSpPr>
        <p:spPr>
          <a:xfrm>
            <a:off x="6601486" y="45893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6763763" y="46176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1" name="直接箭头连接符 150"/>
          <p:cNvCxnSpPr/>
          <p:nvPr/>
        </p:nvCxnSpPr>
        <p:spPr>
          <a:xfrm>
            <a:off x="6295406" y="4731536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文本框 151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2453206" y="45986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2396972" y="4623653"/>
            <a:ext cx="838691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产生大量蒸汽</a:t>
            </a:r>
            <a:endParaRPr lang="zh-CN" altLang="en-US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3488256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3432032" y="4557554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观察屏幕显示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加热图标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3880" y="45954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65824" y="462365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3193793" y="4734635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658079" y="4615886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7738" y="46006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4510992" y="461646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有加热图标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60156" y="46006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0387" y="47383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337175" y="473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367157" y="473391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6051" y="45935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597996" y="4555130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6302339" y="473391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469398" y="4043528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无加热图标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3418555" y="40240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5" name="文本框 144"/>
          <p:cNvSpPr txBox="1"/>
          <p:nvPr/>
        </p:nvSpPr>
        <p:spPr>
          <a:xfrm>
            <a:off x="5774233" y="4040485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2564" y="402468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5246445" y="416233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6584" y="402387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540858" y="3978653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器输入端电压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6963604" y="372225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3851275" y="42982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4933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68196" y="462489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4757" y="47375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6815629" y="3465810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6533964" y="345001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7417333" y="3586939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4526649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12241" y="3979210"/>
            <a:ext cx="9476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输出是否通路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4292600" y="41629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69514" y="4165286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851716" y="4038689"/>
            <a:ext cx="300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70548" y="4022892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7330779" y="416053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矩形: 圆角 180"/>
          <p:cNvSpPr/>
          <p:nvPr/>
        </p:nvSpPr>
        <p:spPr>
          <a:xfrm>
            <a:off x="8674568" y="402208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8567513" y="4050301"/>
            <a:ext cx="947695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更换固态继电器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8450673" y="415981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>
            <a:off x="8366089" y="3585065"/>
            <a:ext cx="171136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故障表现：加热到预设温度产生大量蒸汽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3587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9642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矩形: 圆角 249"/>
          <p:cNvSpPr/>
          <p:nvPr/>
        </p:nvSpPr>
        <p:spPr>
          <a:xfrm>
            <a:off x="7633469" y="459533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7689918" y="4556966"/>
            <a:ext cx="6206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7339757" y="473575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257"/>
          <p:cNvSpPr/>
          <p:nvPr/>
        </p:nvSpPr>
        <p:spPr>
          <a:xfrm>
            <a:off x="7637142" y="344737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7639091" y="3475593"/>
            <a:ext cx="729687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1" name="文本框 260"/>
          <p:cNvSpPr txBox="1"/>
          <p:nvPr/>
        </p:nvSpPr>
        <p:spPr>
          <a:xfrm>
            <a:off x="10732124" y="4619521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无大量蒸汽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2" name="流程图: 决策 261"/>
          <p:cNvSpPr/>
          <p:nvPr/>
        </p:nvSpPr>
        <p:spPr>
          <a:xfrm>
            <a:off x="10681783" y="460429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63" name="直接箭头连接符 262"/>
          <p:cNvCxnSpPr/>
          <p:nvPr/>
        </p:nvCxnSpPr>
        <p:spPr>
          <a:xfrm>
            <a:off x="10441202" y="473754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矩形: 圆角 263"/>
          <p:cNvSpPr/>
          <p:nvPr/>
        </p:nvSpPr>
        <p:spPr>
          <a:xfrm>
            <a:off x="9708321" y="402246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文本框 264"/>
          <p:cNvSpPr txBox="1"/>
          <p:nvPr/>
        </p:nvSpPr>
        <p:spPr>
          <a:xfrm>
            <a:off x="9710266" y="3984090"/>
            <a:ext cx="7296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开机加热到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预设温度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6" name="直接箭头连接符 265"/>
          <p:cNvCxnSpPr/>
          <p:nvPr/>
        </p:nvCxnSpPr>
        <p:spPr>
          <a:xfrm>
            <a:off x="9414609" y="4162878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矩形: 圆角 266"/>
          <p:cNvSpPr/>
          <p:nvPr/>
        </p:nvSpPr>
        <p:spPr>
          <a:xfrm>
            <a:off x="10745739" y="4024298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8" name="文本框 267"/>
          <p:cNvSpPr txBox="1"/>
          <p:nvPr/>
        </p:nvSpPr>
        <p:spPr>
          <a:xfrm>
            <a:off x="10802188" y="3985926"/>
            <a:ext cx="62068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加热管无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9" name="直接箭头连接符 268"/>
          <p:cNvCxnSpPr/>
          <p:nvPr/>
        </p:nvCxnSpPr>
        <p:spPr>
          <a:xfrm>
            <a:off x="10452027" y="416471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直接连接符 271"/>
          <p:cNvCxnSpPr/>
          <p:nvPr/>
        </p:nvCxnSpPr>
        <p:spPr>
          <a:xfrm>
            <a:off x="10074275" y="3585065"/>
            <a:ext cx="0" cy="437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3338205" y="40207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3356173" y="4045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437325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4288641" y="39886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检查进水管是否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接入排水阀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6449705" y="40175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416381" y="39854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将进水管接入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进水接口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4078792" y="41604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450610" y="4038611"/>
            <a:ext cx="877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蒸汽口不漏水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454306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5627648" y="4038611"/>
            <a:ext cx="3000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5345981" y="40228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5109387" y="41604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6226175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213725" y="415973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7488226" y="40156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7400431" y="39835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开机观察蒸汽口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漏水情况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7188164" y="41597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5615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614764" y="4047048"/>
            <a:ext cx="62068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5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5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331325" y="415973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故障表现：蒸汽口漏水（客户自查）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492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0589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6815" y="2618785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水位探针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3960" y="290507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599314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3" name="流程图: 决策 252"/>
          <p:cNvSpPr/>
          <p:nvPr/>
        </p:nvSpPr>
        <p:spPr>
          <a:xfrm>
            <a:off x="4311227" y="459238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4" name="直接箭头连接符 253"/>
          <p:cNvCxnSpPr/>
          <p:nvPr/>
        </p:nvCxnSpPr>
        <p:spPr>
          <a:xfrm>
            <a:off x="4740571" y="4303636"/>
            <a:ext cx="0" cy="288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矩形: 圆角 254"/>
          <p:cNvSpPr/>
          <p:nvPr/>
        </p:nvSpPr>
        <p:spPr>
          <a:xfrm>
            <a:off x="541403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" name="文本框 255"/>
          <p:cNvSpPr txBox="1"/>
          <p:nvPr/>
        </p:nvSpPr>
        <p:spPr>
          <a:xfrm>
            <a:off x="532942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7" name="直接箭头连接符 256"/>
          <p:cNvCxnSpPr/>
          <p:nvPr/>
        </p:nvCxnSpPr>
        <p:spPr>
          <a:xfrm>
            <a:off x="518733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257"/>
          <p:cNvSpPr/>
          <p:nvPr/>
        </p:nvSpPr>
        <p:spPr>
          <a:xfrm>
            <a:off x="645226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6614538" y="462078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>
            <a:off x="614618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文本框 122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矩形: 圆角 115"/>
          <p:cNvSpPr/>
          <p:nvPr/>
        </p:nvSpPr>
        <p:spPr>
          <a:xfrm>
            <a:off x="1414155" y="517010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1432123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矩形: 圆角 117"/>
          <p:cNvSpPr/>
          <p:nvPr/>
        </p:nvSpPr>
        <p:spPr>
          <a:xfrm>
            <a:off x="24492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2518482" y="51380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设备进水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到低水位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矩形: 圆角 119"/>
          <p:cNvSpPr/>
          <p:nvPr/>
        </p:nvSpPr>
        <p:spPr>
          <a:xfrm>
            <a:off x="5560705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578680" y="519832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2" name="直接箭头连接符 121"/>
          <p:cNvCxnSpPr/>
          <p:nvPr/>
        </p:nvCxnSpPr>
        <p:spPr>
          <a:xfrm>
            <a:off x="2154742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8897961" y="520383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8606706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4745060" y="520066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4456981" y="51721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4220387" y="53098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33717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8366125" y="53090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6599226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6614027" y="51360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6299164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3710311" y="462405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3422227" y="459555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5731992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打开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5495206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52522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659922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511436" y="4624898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4889796" y="42950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3851275" y="48697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9713901" y="51681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9779988" y="51963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9483725" y="5309084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矩形: 圆角 157"/>
          <p:cNvSpPr/>
          <p:nvPr/>
        </p:nvSpPr>
        <p:spPr>
          <a:xfrm>
            <a:off x="7634276" y="45966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7652239" y="456457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开机，水位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处于低水位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0" name="直接箭头连接符 159"/>
          <p:cNvCxnSpPr/>
          <p:nvPr/>
        </p:nvCxnSpPr>
        <p:spPr>
          <a:xfrm>
            <a:off x="733421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4696938" y="404496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4460156" y="401963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556100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5473209" y="398672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水位到达高水位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不显示加热图标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5343525" y="4156565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4519305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4489160" y="45601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4292600" y="473440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6372156" y="47344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7654554" y="4038611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75684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7328712" y="41541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8001296" y="31425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8897958" y="347028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8606706" y="34449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6596051" y="40188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614035" y="398672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5" name="直接箭头连接符 184"/>
          <p:cNvCxnSpPr/>
          <p:nvPr/>
        </p:nvCxnSpPr>
        <p:spPr>
          <a:xfrm>
            <a:off x="6299164" y="415656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0074057" y="4870754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箭头连接符 189"/>
          <p:cNvCxnSpPr/>
          <p:nvPr/>
        </p:nvCxnSpPr>
        <p:spPr>
          <a:xfrm>
            <a:off x="9493250" y="358189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7859737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7568481" y="28702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矩形: 圆角 196"/>
          <p:cNvSpPr/>
          <p:nvPr/>
        </p:nvSpPr>
        <p:spPr>
          <a:xfrm>
            <a:off x="866932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8584714" y="283419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输入端电压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矩形: 圆角 198"/>
          <p:cNvSpPr/>
          <p:nvPr/>
        </p:nvSpPr>
        <p:spPr>
          <a:xfrm>
            <a:off x="10745776" y="28694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0763747" y="28976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更换控制板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8445431" y="30072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12282" y="3147936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矩形: 圆角 216"/>
          <p:cNvSpPr/>
          <p:nvPr/>
        </p:nvSpPr>
        <p:spPr>
          <a:xfrm>
            <a:off x="7637451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8" name="文本框 217"/>
          <p:cNvSpPr txBox="1"/>
          <p:nvPr/>
        </p:nvSpPr>
        <p:spPr>
          <a:xfrm>
            <a:off x="7549651" y="341204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检测固态继电器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输出端是否通路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19" name="直接箭头连接符 218"/>
          <p:cNvCxnSpPr/>
          <p:nvPr/>
        </p:nvCxnSpPr>
        <p:spPr>
          <a:xfrm>
            <a:off x="8369264" y="47344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矩形: 圆角 219"/>
          <p:cNvSpPr/>
          <p:nvPr/>
        </p:nvSpPr>
        <p:spPr>
          <a:xfrm>
            <a:off x="9710726" y="34441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1" name="文本框 220"/>
          <p:cNvSpPr txBox="1"/>
          <p:nvPr/>
        </p:nvSpPr>
        <p:spPr>
          <a:xfrm>
            <a:off x="9725521" y="3469198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3" name="矩形: 圆角 222"/>
          <p:cNvSpPr/>
          <p:nvPr/>
        </p:nvSpPr>
        <p:spPr>
          <a:xfrm>
            <a:off x="10745776" y="34409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4" name="文本框 223"/>
          <p:cNvSpPr txBox="1"/>
          <p:nvPr/>
        </p:nvSpPr>
        <p:spPr>
          <a:xfrm>
            <a:off x="10661159" y="34088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5" name="文本框 224"/>
          <p:cNvSpPr txBox="1"/>
          <p:nvPr/>
        </p:nvSpPr>
        <p:spPr>
          <a:xfrm>
            <a:off x="10714757" y="404178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加热管不工作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6" name="流程图: 决策 225"/>
          <p:cNvSpPr/>
          <p:nvPr/>
        </p:nvSpPr>
        <p:spPr>
          <a:xfrm>
            <a:off x="10679981" y="401646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27" name="直接箭头连接符 226"/>
          <p:cNvCxnSpPr/>
          <p:nvPr/>
        </p:nvCxnSpPr>
        <p:spPr>
          <a:xfrm>
            <a:off x="8366114" y="358038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接箭头连接符 229"/>
          <p:cNvCxnSpPr/>
          <p:nvPr/>
        </p:nvCxnSpPr>
        <p:spPr>
          <a:xfrm>
            <a:off x="10452779" y="358355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接箭头连接符 230"/>
          <p:cNvCxnSpPr/>
          <p:nvPr/>
        </p:nvCxnSpPr>
        <p:spPr>
          <a:xfrm flipV="1">
            <a:off x="8001576" y="3725786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矩形: 圆角 231"/>
          <p:cNvSpPr/>
          <p:nvPr/>
        </p:nvSpPr>
        <p:spPr>
          <a:xfrm>
            <a:off x="10745776" y="51713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10712450" y="51995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蒸汽口不漏水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35" name="直接箭头连接符 234"/>
          <p:cNvCxnSpPr/>
          <p:nvPr/>
        </p:nvCxnSpPr>
        <p:spPr>
          <a:xfrm>
            <a:off x="11112282" y="3722611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文本框 238"/>
          <p:cNvSpPr txBox="1"/>
          <p:nvPr/>
        </p:nvSpPr>
        <p:spPr>
          <a:xfrm>
            <a:off x="9933012" y="289561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有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0" name="流程图: 决策 239"/>
          <p:cNvSpPr/>
          <p:nvPr/>
        </p:nvSpPr>
        <p:spPr>
          <a:xfrm>
            <a:off x="9641756" y="28671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41" name="直接箭头连接符 240"/>
          <p:cNvCxnSpPr/>
          <p:nvPr/>
        </p:nvCxnSpPr>
        <p:spPr>
          <a:xfrm>
            <a:off x="9401987" y="300475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直接箭头连接符 244"/>
          <p:cNvCxnSpPr/>
          <p:nvPr/>
        </p:nvCxnSpPr>
        <p:spPr>
          <a:xfrm>
            <a:off x="10518706" y="3004040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文本框 245"/>
          <p:cNvSpPr txBox="1"/>
          <p:nvPr/>
        </p:nvSpPr>
        <p:spPr>
          <a:xfrm>
            <a:off x="897600" y="175027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故障表现：蒸汽口漏水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492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30589"/>
            <a:ext cx="2749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维修配件：控制板、进水电磁阀、固态继电器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矩形: 圆角 122"/>
          <p:cNvSpPr/>
          <p:nvPr/>
        </p:nvSpPr>
        <p:spPr>
          <a:xfrm>
            <a:off x="3487430" y="51669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3402822" y="513800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5" name="直接箭头连接符 124"/>
          <p:cNvCxnSpPr/>
          <p:nvPr/>
        </p:nvCxnSpPr>
        <p:spPr>
          <a:xfrm>
            <a:off x="3192967" y="530980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: 圆角 125"/>
          <p:cNvSpPr/>
          <p:nvPr/>
        </p:nvSpPr>
        <p:spPr>
          <a:xfrm>
            <a:off x="7637451" y="51650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7549660" y="51360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输入电压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7337389" y="53090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/>
          <p:cNvSpPr txBox="1"/>
          <p:nvPr/>
        </p:nvSpPr>
        <p:spPr>
          <a:xfrm>
            <a:off x="9881718" y="462281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关闭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流程图: 决策 141"/>
          <p:cNvSpPr/>
          <p:nvPr/>
        </p:nvSpPr>
        <p:spPr>
          <a:xfrm>
            <a:off x="9644931" y="45974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>
            <a:off x="9405162" y="47351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: 圆角 208"/>
          <p:cNvSpPr/>
          <p:nvPr/>
        </p:nvSpPr>
        <p:spPr>
          <a:xfrm>
            <a:off x="8675380" y="45922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0" name="文本框 209"/>
          <p:cNvSpPr txBox="1"/>
          <p:nvPr/>
        </p:nvSpPr>
        <p:spPr>
          <a:xfrm>
            <a:off x="8642060" y="456332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检查进水电磁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阀工作状态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1" name="直接箭头连接符 260"/>
          <p:cNvCxnSpPr/>
          <p:nvPr/>
        </p:nvCxnSpPr>
        <p:spPr>
          <a:xfrm>
            <a:off x="11111260" y="4300461"/>
            <a:ext cx="0" cy="863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接箭头连接符 262"/>
          <p:cNvCxnSpPr/>
          <p:nvPr/>
        </p:nvCxnSpPr>
        <p:spPr>
          <a:xfrm flipH="1">
            <a:off x="10433050" y="5308861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表格 115"/>
          <p:cNvGraphicFramePr>
            <a:graphicFrameLocks noGrp="1"/>
          </p:cNvGraphicFramePr>
          <p:nvPr/>
        </p:nvGraphicFramePr>
        <p:xfrm>
          <a:off x="3840483" y="3143192"/>
          <a:ext cx="6858808" cy="1588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3"/>
                <a:gridCol w="1181916"/>
                <a:gridCol w="739775"/>
                <a:gridCol w="746125"/>
                <a:gridCol w="736600"/>
                <a:gridCol w="889000"/>
                <a:gridCol w="746125"/>
                <a:gridCol w="600074"/>
              </a:tblGrid>
              <a:tr h="4387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设备型号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外观尺寸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额定电压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额定功率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进水压力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小时出水量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温度范围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净重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3016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FEHHB300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（台上）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125*240*408mm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622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FEHHB300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（台下）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180*353*498mm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11.58Kg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984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FEHHB301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（台上）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125*240*265mm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2730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FEHHB301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（台下）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180*353*498mm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220V/50Hz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2000W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50-500kPa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30L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65-95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10.78Kg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9" name="文本框 118"/>
          <p:cNvSpPr txBox="1"/>
          <p:nvPr/>
        </p:nvSpPr>
        <p:spPr>
          <a:xfrm>
            <a:off x="893253" y="114908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设备规格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65276" y="2223348"/>
            <a:ext cx="1873870" cy="1910817"/>
            <a:chOff x="1565276" y="2223348"/>
            <a:chExt cx="1873870" cy="1910817"/>
          </a:xfrm>
        </p:grpSpPr>
        <p:sp>
          <p:nvSpPr>
            <p:cNvPr id="118" name="文本框 117"/>
            <p:cNvSpPr txBox="1"/>
            <p:nvPr/>
          </p:nvSpPr>
          <p:spPr>
            <a:xfrm>
              <a:off x="1565276" y="3887944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1000" dirty="0">
                  <a:latin typeface="黑体" panose="02010609060101010101" pitchFamily="49" charset="-122"/>
                  <a:ea typeface="黑体" panose="02010609060101010101" pitchFamily="49" charset="-122"/>
                </a:rPr>
                <a:t>台下式开水机</a:t>
              </a:r>
              <a:endPara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120" name="组合 119"/>
            <p:cNvGrpSpPr/>
            <p:nvPr/>
          </p:nvGrpSpPr>
          <p:grpSpPr>
            <a:xfrm>
              <a:off x="1891146" y="2223348"/>
              <a:ext cx="1548000" cy="1800000"/>
              <a:chOff x="2025563" y="2415389"/>
              <a:chExt cx="1412087" cy="1620000"/>
            </a:xfrm>
          </p:grpSpPr>
          <p:pic>
            <p:nvPicPr>
              <p:cNvPr id="121" name="图片 120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6473" y="2415389"/>
                <a:ext cx="1281177" cy="1620000"/>
              </a:xfrm>
              <a:prstGeom prst="rect">
                <a:avLst/>
              </a:prstGeom>
            </p:spPr>
          </p:pic>
          <p:pic>
            <p:nvPicPr>
              <p:cNvPr id="122" name="图片 12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563" y="2725585"/>
                <a:ext cx="893813" cy="1260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7600" y="1760319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故障表现：跳电（客户自查）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893158" y="204539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898321" y="2330117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检查重点：外部供电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086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475470" y="455728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登录微信公众号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海克智造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5731374" y="4048471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异常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流程图: 决策 121"/>
          <p:cNvSpPr/>
          <p:nvPr/>
        </p:nvSpPr>
        <p:spPr>
          <a:xfrm>
            <a:off x="5494587" y="401997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6368976" y="415565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矩形: 圆角 123"/>
          <p:cNvSpPr/>
          <p:nvPr/>
        </p:nvSpPr>
        <p:spPr>
          <a:xfrm>
            <a:off x="6598044" y="4019130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564732" y="4050526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排除供电故障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8640866" y="404526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屏幕显示正常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7" name="流程图: 决策 126"/>
          <p:cNvSpPr/>
          <p:nvPr/>
        </p:nvSpPr>
        <p:spPr>
          <a:xfrm>
            <a:off x="8606087" y="401994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4693146" y="4626288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正常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4456362" y="459779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0" name="直接箭头连接符 129"/>
          <p:cNvCxnSpPr/>
          <p:nvPr/>
        </p:nvCxnSpPr>
        <p:spPr>
          <a:xfrm>
            <a:off x="5257993" y="415758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接箭头连接符 130"/>
          <p:cNvCxnSpPr/>
          <p:nvPr/>
        </p:nvCxnSpPr>
        <p:spPr>
          <a:xfrm>
            <a:off x="5333381" y="473471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矩形: 圆角 131"/>
          <p:cNvSpPr/>
          <p:nvPr/>
        </p:nvSpPr>
        <p:spPr>
          <a:xfrm>
            <a:off x="3486811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3652263" y="404610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4" name="直接箭头连接符 133"/>
          <p:cNvCxnSpPr/>
          <p:nvPr/>
        </p:nvCxnSpPr>
        <p:spPr>
          <a:xfrm>
            <a:off x="8362331" y="415686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矩形: 圆角 134"/>
          <p:cNvSpPr/>
          <p:nvPr/>
        </p:nvSpPr>
        <p:spPr>
          <a:xfrm>
            <a:off x="7636832" y="401595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7802281" y="4047350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7" name="直接箭头连接符 136"/>
          <p:cNvCxnSpPr/>
          <p:nvPr/>
        </p:nvCxnSpPr>
        <p:spPr>
          <a:xfrm>
            <a:off x="7336770" y="4156867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矩形: 圆角 137"/>
          <p:cNvSpPr/>
          <p:nvPr/>
        </p:nvSpPr>
        <p:spPr>
          <a:xfrm>
            <a:off x="9710107" y="401912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776194" y="405052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0" name="直接箭头连接符 139"/>
          <p:cNvCxnSpPr/>
          <p:nvPr/>
        </p:nvCxnSpPr>
        <p:spPr>
          <a:xfrm>
            <a:off x="9479931" y="4156861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: 圆角 140"/>
          <p:cNvSpPr/>
          <p:nvPr/>
        </p:nvSpPr>
        <p:spPr>
          <a:xfrm>
            <a:off x="4525036" y="401788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491714" y="398260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检查供电线路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是否正常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>
            <a:off x="4218956" y="415686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箭头连接符 143"/>
          <p:cNvCxnSpPr/>
          <p:nvPr/>
        </p:nvCxnSpPr>
        <p:spPr>
          <a:xfrm>
            <a:off x="4889989" y="4297588"/>
            <a:ext cx="0" cy="296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矩形: 圆角 144"/>
          <p:cNvSpPr/>
          <p:nvPr/>
        </p:nvSpPr>
        <p:spPr>
          <a:xfrm>
            <a:off x="6598311" y="459255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文本框 145"/>
          <p:cNvSpPr txBox="1"/>
          <p:nvPr/>
        </p:nvSpPr>
        <p:spPr>
          <a:xfrm>
            <a:off x="6763763" y="4623955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报修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7" name="直接箭头连接符 146"/>
          <p:cNvCxnSpPr/>
          <p:nvPr/>
        </p:nvCxnSpPr>
        <p:spPr>
          <a:xfrm>
            <a:off x="6292231" y="4734711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本框 148"/>
          <p:cNvSpPr txBox="1"/>
          <p:nvPr/>
        </p:nvSpPr>
        <p:spPr>
          <a:xfrm>
            <a:off x="893960" y="262185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检查过程：参见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</a:t>
            </a:r>
            <a:r>
              <a:rPr lang="en-US" altLang="zh-CN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文本框 115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维修手册（故障分析）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7" name="矩形: 圆角 116"/>
          <p:cNvSpPr/>
          <p:nvPr/>
        </p:nvSpPr>
        <p:spPr>
          <a:xfrm>
            <a:off x="4522427" y="48843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4691019" y="4912669"/>
            <a:ext cx="3898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矩形: 圆角 118"/>
          <p:cNvSpPr/>
          <p:nvPr/>
        </p:nvSpPr>
        <p:spPr>
          <a:xfrm>
            <a:off x="5560743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5575460" y="4850620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1" name="矩形: 圆角 120"/>
          <p:cNvSpPr/>
          <p:nvPr/>
        </p:nvSpPr>
        <p:spPr>
          <a:xfrm>
            <a:off x="7633387" y="487791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651359" y="49094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更换加热管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23" name="直接箭头连接符 122"/>
          <p:cNvCxnSpPr/>
          <p:nvPr/>
        </p:nvCxnSpPr>
        <p:spPr>
          <a:xfrm>
            <a:off x="5263014" y="5024057"/>
            <a:ext cx="29128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文本框 127"/>
          <p:cNvSpPr txBox="1"/>
          <p:nvPr/>
        </p:nvSpPr>
        <p:spPr>
          <a:xfrm>
            <a:off x="9724059" y="491392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流程图: 决策 128"/>
          <p:cNvSpPr/>
          <p:nvPr/>
        </p:nvSpPr>
        <p:spPr>
          <a:xfrm>
            <a:off x="9641254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821008" y="4912009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流程图: 决策 130"/>
          <p:cNvSpPr/>
          <p:nvPr/>
        </p:nvSpPr>
        <p:spPr>
          <a:xfrm>
            <a:off x="6529663" y="4883148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2" name="直接箭头连接符 131"/>
          <p:cNvCxnSpPr/>
          <p:nvPr/>
        </p:nvCxnSpPr>
        <p:spPr>
          <a:xfrm>
            <a:off x="6286628" y="5020791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7403416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/>
          <p:cNvCxnSpPr/>
          <p:nvPr/>
        </p:nvCxnSpPr>
        <p:spPr>
          <a:xfrm>
            <a:off x="9400673" y="5020068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矩形: 圆角 136"/>
          <p:cNvSpPr/>
          <p:nvPr/>
        </p:nvSpPr>
        <p:spPr>
          <a:xfrm>
            <a:off x="8668824" y="487598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8" name="文本框 137"/>
          <p:cNvSpPr txBox="1"/>
          <p:nvPr/>
        </p:nvSpPr>
        <p:spPr>
          <a:xfrm>
            <a:off x="8834273" y="4907382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39" name="直接箭头连接符 138"/>
          <p:cNvCxnSpPr/>
          <p:nvPr/>
        </p:nvCxnSpPr>
        <p:spPr>
          <a:xfrm>
            <a:off x="8375112" y="502007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本框 139"/>
          <p:cNvSpPr txBox="1"/>
          <p:nvPr/>
        </p:nvSpPr>
        <p:spPr>
          <a:xfrm>
            <a:off x="5776553" y="4332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1" name="流程图: 决策 140"/>
          <p:cNvSpPr/>
          <p:nvPr/>
        </p:nvSpPr>
        <p:spPr>
          <a:xfrm>
            <a:off x="5488468" y="4306543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7856328" y="4334251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6" name="流程图: 决策 145"/>
          <p:cNvSpPr/>
          <p:nvPr/>
        </p:nvSpPr>
        <p:spPr>
          <a:xfrm>
            <a:off x="7564981" y="430865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9" name="直接箭头连接符 148"/>
          <p:cNvCxnSpPr/>
          <p:nvPr/>
        </p:nvCxnSpPr>
        <p:spPr>
          <a:xfrm>
            <a:off x="7322128" y="444629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矩形: 圆角 149"/>
          <p:cNvSpPr/>
          <p:nvPr/>
        </p:nvSpPr>
        <p:spPr>
          <a:xfrm>
            <a:off x="8672267" y="430784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8687069" y="4336065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2" name="直接箭头连接符 151"/>
          <p:cNvCxnSpPr/>
          <p:nvPr/>
        </p:nvCxnSpPr>
        <p:spPr>
          <a:xfrm flipV="1">
            <a:off x="6962837" y="4006219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 flipV="1">
            <a:off x="5924048" y="4580711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圆角 154"/>
          <p:cNvSpPr/>
          <p:nvPr/>
        </p:nvSpPr>
        <p:spPr>
          <a:xfrm>
            <a:off x="10748449" y="487916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10814536" y="4907382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故障排除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7" name="直接箭头连接符 156"/>
          <p:cNvCxnSpPr/>
          <p:nvPr/>
        </p:nvCxnSpPr>
        <p:spPr>
          <a:xfrm>
            <a:off x="10518273" y="5020068"/>
            <a:ext cx="226286" cy="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箭头连接符 159"/>
          <p:cNvCxnSpPr/>
          <p:nvPr/>
        </p:nvCxnSpPr>
        <p:spPr>
          <a:xfrm>
            <a:off x="10457912" y="3868314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文本框 160"/>
          <p:cNvSpPr txBox="1"/>
          <p:nvPr/>
        </p:nvSpPr>
        <p:spPr>
          <a:xfrm>
            <a:off x="6821274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流程图: 决策 161"/>
          <p:cNvSpPr/>
          <p:nvPr/>
        </p:nvSpPr>
        <p:spPr>
          <a:xfrm>
            <a:off x="6529931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3" name="矩形: 圆角 162"/>
          <p:cNvSpPr/>
          <p:nvPr/>
        </p:nvSpPr>
        <p:spPr>
          <a:xfrm>
            <a:off x="7634042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7546250" y="3698072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65" name="直接箭头连接符 164"/>
          <p:cNvCxnSpPr/>
          <p:nvPr/>
        </p:nvCxnSpPr>
        <p:spPr>
          <a:xfrm>
            <a:off x="7416566" y="3870907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矩形: 圆角 167"/>
          <p:cNvSpPr/>
          <p:nvPr/>
        </p:nvSpPr>
        <p:spPr>
          <a:xfrm>
            <a:off x="6598610" y="4303241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6613316" y="4272674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检测变压器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0" name="直接箭头连接符 169"/>
          <p:cNvCxnSpPr/>
          <p:nvPr/>
        </p:nvCxnSpPr>
        <p:spPr>
          <a:xfrm>
            <a:off x="6358841" y="4445393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箭头连接符 173"/>
          <p:cNvCxnSpPr/>
          <p:nvPr/>
        </p:nvCxnSpPr>
        <p:spPr>
          <a:xfrm>
            <a:off x="8445197" y="444558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文本框 174"/>
          <p:cNvSpPr txBox="1"/>
          <p:nvPr/>
        </p:nvSpPr>
        <p:spPr>
          <a:xfrm>
            <a:off x="8894553" y="3759576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流程图: 决策 175"/>
          <p:cNvSpPr/>
          <p:nvPr/>
        </p:nvSpPr>
        <p:spPr>
          <a:xfrm>
            <a:off x="8603297" y="373398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77" name="直接箭头连接符 176"/>
          <p:cNvCxnSpPr/>
          <p:nvPr/>
        </p:nvCxnSpPr>
        <p:spPr>
          <a:xfrm>
            <a:off x="8363528" y="3871624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箭头连接符 177"/>
          <p:cNvCxnSpPr/>
          <p:nvPr/>
        </p:nvCxnSpPr>
        <p:spPr>
          <a:xfrm flipV="1">
            <a:off x="7997794" y="3434810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文本框 178"/>
          <p:cNvSpPr txBox="1"/>
          <p:nvPr/>
        </p:nvSpPr>
        <p:spPr>
          <a:xfrm>
            <a:off x="7859499" y="3175103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否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流程图: 决策 179"/>
          <p:cNvSpPr/>
          <p:nvPr/>
        </p:nvSpPr>
        <p:spPr>
          <a:xfrm>
            <a:off x="7568247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矩形: 圆角 180"/>
          <p:cNvSpPr/>
          <p:nvPr/>
        </p:nvSpPr>
        <p:spPr>
          <a:xfrm>
            <a:off x="9707317" y="3733169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9619440" y="3761390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更换进水电磁阀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矩形: 圆角 182"/>
          <p:cNvSpPr/>
          <p:nvPr/>
        </p:nvSpPr>
        <p:spPr>
          <a:xfrm>
            <a:off x="10745547" y="3733166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10907812" y="3761387"/>
            <a:ext cx="402674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开机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6" name="直接箭头连接符 185"/>
          <p:cNvCxnSpPr/>
          <p:nvPr/>
        </p:nvCxnSpPr>
        <p:spPr>
          <a:xfrm>
            <a:off x="9483422" y="3870907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箭头连接符 186"/>
          <p:cNvCxnSpPr/>
          <p:nvPr/>
        </p:nvCxnSpPr>
        <p:spPr>
          <a:xfrm>
            <a:off x="11108477" y="343449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矩形: 圆角 187"/>
          <p:cNvSpPr/>
          <p:nvPr/>
        </p:nvSpPr>
        <p:spPr>
          <a:xfrm>
            <a:off x="8672267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8738368" y="312666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检测水泵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是否短路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0" name="直接箭头连接符 189"/>
          <p:cNvCxnSpPr/>
          <p:nvPr/>
        </p:nvCxnSpPr>
        <p:spPr>
          <a:xfrm>
            <a:off x="8454791" y="3296232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文本框 190"/>
          <p:cNvSpPr txBox="1"/>
          <p:nvPr/>
        </p:nvSpPr>
        <p:spPr>
          <a:xfrm>
            <a:off x="9929512" y="3188167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流程图: 决策 191"/>
          <p:cNvSpPr/>
          <p:nvPr/>
        </p:nvSpPr>
        <p:spPr>
          <a:xfrm>
            <a:off x="9641522" y="3159306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3" name="直接箭头连接符 192"/>
          <p:cNvCxnSpPr/>
          <p:nvPr/>
        </p:nvCxnSpPr>
        <p:spPr>
          <a:xfrm>
            <a:off x="9401753" y="3296949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矩形: 圆角 196"/>
          <p:cNvSpPr/>
          <p:nvPr/>
        </p:nvSpPr>
        <p:spPr>
          <a:xfrm>
            <a:off x="10745635" y="3158494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10814911" y="3186715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更换水泵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2" name="直接箭头连接符 201"/>
          <p:cNvCxnSpPr/>
          <p:nvPr/>
        </p:nvCxnSpPr>
        <p:spPr>
          <a:xfrm>
            <a:off x="10521740" y="32962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箭头连接符 204"/>
          <p:cNvCxnSpPr/>
          <p:nvPr/>
        </p:nvCxnSpPr>
        <p:spPr>
          <a:xfrm>
            <a:off x="11108335" y="4586478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箭头连接符 234"/>
          <p:cNvCxnSpPr/>
          <p:nvPr/>
        </p:nvCxnSpPr>
        <p:spPr>
          <a:xfrm>
            <a:off x="11108335" y="4011803"/>
            <a:ext cx="0" cy="293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文本框 235"/>
          <p:cNvSpPr txBox="1"/>
          <p:nvPr/>
        </p:nvSpPr>
        <p:spPr>
          <a:xfrm>
            <a:off x="10762106" y="4327803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设备不跳电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流程图: 决策 236"/>
          <p:cNvSpPr/>
          <p:nvPr/>
        </p:nvSpPr>
        <p:spPr>
          <a:xfrm>
            <a:off x="10676034" y="4308831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897600" y="1761884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故障表现：跳电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158" y="204696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代码含义：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8321" y="2328552"/>
            <a:ext cx="2877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维修配件：加热管、变压器、水泵、进水电磁阀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8321" y="276254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注意：检修过程中须留意管路密闭性检查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文本框 250"/>
          <p:cNvSpPr txBox="1"/>
          <p:nvPr/>
        </p:nvSpPr>
        <p:spPr>
          <a:xfrm>
            <a:off x="898321" y="3048299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避免管路漏水滴落造成电气器件跳电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4" name="直接箭头连接符 253"/>
          <p:cNvCxnSpPr/>
          <p:nvPr/>
        </p:nvCxnSpPr>
        <p:spPr>
          <a:xfrm>
            <a:off x="9040094" y="4589478"/>
            <a:ext cx="0" cy="2917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文本框 132"/>
          <p:cNvSpPr txBox="1"/>
          <p:nvPr/>
        </p:nvSpPr>
        <p:spPr>
          <a:xfrm>
            <a:off x="891120" y="11521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34" name="表格 133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控制板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F022WKJW388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SR-091D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操作板连显示屏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F022WKJW387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SR-091X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273.00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变压器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F022JBBY104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台下式开水机用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网络数据信号防水连接器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F022QBLD235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M20L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RJ45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，含插头、插座和长度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20CM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超六网线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超六网线带网络头子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F022XPYX088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米，两头注塑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5" name="图片 13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232395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图片 1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67" y="304241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图片 1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67" y="375708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图片 1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66" y="446920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图片 1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0" y="519282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红波按钮开关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F022KKQL247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pt-B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HBS1-AGQ22F-11EZT/S220V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极限温控器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F022WKJW306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KSD313-R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250V/40A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CQC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110℃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固态继电器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F022JDZJ093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S15/D-38Z40-L(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含保护盖），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380VAC/40A/4-32VDC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09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电热管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F022FGSF129</a:t>
                      </a:r>
                      <a:endParaRPr lang="zh-CN" altLang="en-US" sz="9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AC220V/2KW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81.00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加热管硅胶垫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3AZ0065S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11" y="2323950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10" y="3041800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5" y="3754924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4" y="447783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3" y="519396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1120" y="11521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温度探针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F026BQQL092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5*180mm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，线长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360mm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硅胶探针垫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φ18*19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水位探针组件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F021BQQL569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L=140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双头电磁阀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F022QBDC060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FPS180G23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2L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AC220-240V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水泵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F022QBLD219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WS122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DC12V/0.7A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max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），流量：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5L/min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（最大），扬程：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2M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（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max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221.00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993" y="2320775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6" y="3042414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6" y="375708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6" y="446920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5" y="5194017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1120" y="11521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φ8*12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17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高抗撕硅胶管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F026BCPD026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φ10*16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63.00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18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硅胶管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F026BCPD175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φ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5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*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19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进水管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F023XXXG523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3/4*1/2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，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PE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管，长度</a:t>
                      </a:r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1.5</a:t>
                      </a:r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米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根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30.00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球形角阀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F026GFQF074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lang="el-GR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1/2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35.00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818" y="2323950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63" y="3045589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68" y="3759686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342" y="447378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897" y="5197983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1120" y="11521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" name="表格 116"/>
          <p:cNvGraphicFramePr>
            <a:graphicFrameLocks noGrp="1"/>
          </p:cNvGraphicFramePr>
          <p:nvPr/>
        </p:nvGraphicFramePr>
        <p:xfrm>
          <a:off x="1482290" y="1866476"/>
          <a:ext cx="9201750" cy="4015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13"/>
                <a:gridCol w="1321411"/>
                <a:gridCol w="879566"/>
                <a:gridCol w="2812869"/>
                <a:gridCol w="757645"/>
                <a:gridCol w="748937"/>
                <a:gridCol w="722812"/>
                <a:gridCol w="1496497"/>
              </a:tblGrid>
              <a:tr h="41002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序号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配件名称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配件编号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配件规格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单位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数量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价格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图示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1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水嘴套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F021BXLT163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台下式开水机用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17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22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网板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F01JJ010085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75*85*3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片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45.00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080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头罩连玻璃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F01DS010353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台下式开水机用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套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156.00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73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头罩底座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F01DS010354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台下式开水机用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78.00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  <a:tr h="72072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25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脚垫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F023JJQL020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HF-3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个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9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15.00</a:t>
                      </a:r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9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6" y="2320775"/>
            <a:ext cx="1446429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386" y="3041800"/>
            <a:ext cx="144534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58" y="3756511"/>
            <a:ext cx="144564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083" y="4475016"/>
            <a:ext cx="144534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58" y="5195741"/>
            <a:ext cx="1445344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91120" y="1152144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维修手册（维修配件）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: 圆角 63"/>
          <p:cNvSpPr/>
          <p:nvPr/>
        </p:nvSpPr>
        <p:spPr>
          <a:xfrm>
            <a:off x="200470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920091" y="542692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客户登录微信公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众号“海克智造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矩形: 圆角 134"/>
          <p:cNvSpPr/>
          <p:nvPr/>
        </p:nvSpPr>
        <p:spPr>
          <a:xfrm>
            <a:off x="3042930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3060904" y="54237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点击“售后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服务”按钮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1" name="矩形: 圆角 150"/>
          <p:cNvSpPr/>
          <p:nvPr/>
        </p:nvSpPr>
        <p:spPr>
          <a:xfrm>
            <a:off x="6154726" y="430775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6169528" y="4275648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上传设备和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铭牌照片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53" name="直接箭头连接符 152"/>
          <p:cNvCxnSpPr/>
          <p:nvPr/>
        </p:nvCxnSpPr>
        <p:spPr>
          <a:xfrm flipV="1">
            <a:off x="6518571" y="400612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接箭头连接符 153"/>
          <p:cNvCxnSpPr/>
          <p:nvPr/>
        </p:nvCxnSpPr>
        <p:spPr>
          <a:xfrm>
            <a:off x="2735271" y="5597525"/>
            <a:ext cx="2905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箭头连接符 154"/>
          <p:cNvCxnSpPr/>
          <p:nvPr/>
        </p:nvCxnSpPr>
        <p:spPr>
          <a:xfrm flipV="1">
            <a:off x="4445000" y="51586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矩形: 圆角 163"/>
          <p:cNvSpPr/>
          <p:nvPr/>
        </p:nvSpPr>
        <p:spPr>
          <a:xfrm>
            <a:off x="61547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6118227" y="37644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生成维修单号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矩形: 圆角 168"/>
          <p:cNvSpPr/>
          <p:nvPr/>
        </p:nvSpPr>
        <p:spPr>
          <a:xfrm>
            <a:off x="5113030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5131000" y="4852253"/>
            <a:ext cx="697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填写门店和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联系人信息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7235700" y="3749686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配件申购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流程图: 决策 176"/>
          <p:cNvSpPr/>
          <p:nvPr/>
        </p:nvSpPr>
        <p:spPr>
          <a:xfrm>
            <a:off x="7123981" y="3733889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8" name="直接箭头连接符 177"/>
          <p:cNvCxnSpPr/>
          <p:nvPr/>
        </p:nvCxnSpPr>
        <p:spPr>
          <a:xfrm>
            <a:off x="6884212" y="3871532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接箭头连接符 178"/>
          <p:cNvCxnSpPr/>
          <p:nvPr/>
        </p:nvCxnSpPr>
        <p:spPr>
          <a:xfrm flipV="1">
            <a:off x="6518571" y="3431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6197471" y="3175011"/>
            <a:ext cx="6463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" dirty="0">
                <a:latin typeface="黑体" panose="02010609060101010101" pitchFamily="49" charset="-122"/>
                <a:ea typeface="黑体" panose="02010609060101010101" pitchFamily="49" charset="-122"/>
              </a:rPr>
              <a:t>故障维修</a:t>
            </a:r>
            <a:endParaRPr lang="zh-CN" altLang="en-US" sz="9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1" name="流程图: 决策 180"/>
          <p:cNvSpPr/>
          <p:nvPr/>
        </p:nvSpPr>
        <p:spPr>
          <a:xfrm>
            <a:off x="6085756" y="3159214"/>
            <a:ext cx="864319" cy="277183"/>
          </a:xfrm>
          <a:prstGeom prst="flowChartDecisi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矩形: 圆角 183"/>
          <p:cNvSpPr/>
          <p:nvPr/>
        </p:nvSpPr>
        <p:spPr>
          <a:xfrm>
            <a:off x="8228001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5" name="文本框 184"/>
          <p:cNvSpPr txBox="1"/>
          <p:nvPr/>
        </p:nvSpPr>
        <p:spPr>
          <a:xfrm>
            <a:off x="8191493" y="370097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87" name="直接箭头连接符 186"/>
          <p:cNvCxnSpPr/>
          <p:nvPr/>
        </p:nvCxnSpPr>
        <p:spPr>
          <a:xfrm>
            <a:off x="8004106" y="3870815"/>
            <a:ext cx="22389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: 圆角 188"/>
          <p:cNvSpPr/>
          <p:nvPr/>
        </p:nvSpPr>
        <p:spPr>
          <a:xfrm>
            <a:off x="7189776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文本框 189"/>
          <p:cNvSpPr txBox="1"/>
          <p:nvPr/>
        </p:nvSpPr>
        <p:spPr>
          <a:xfrm>
            <a:off x="7153284" y="312629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联系客户确认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故障信息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1" name="直接箭头连接符 190"/>
          <p:cNvCxnSpPr/>
          <p:nvPr/>
        </p:nvCxnSpPr>
        <p:spPr>
          <a:xfrm>
            <a:off x="6972300" y="3296140"/>
            <a:ext cx="2104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/>
        </p:nvCxnSpPr>
        <p:spPr>
          <a:xfrm flipV="1">
            <a:off x="8595021" y="28567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/>
          <p:cNvSpPr/>
          <p:nvPr/>
        </p:nvSpPr>
        <p:spPr>
          <a:xfrm>
            <a:off x="8228001" y="31584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194674" y="31866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安排师傅维修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68" name="直接箭头连接符 67"/>
          <p:cNvCxnSpPr/>
          <p:nvPr/>
        </p:nvCxnSpPr>
        <p:spPr>
          <a:xfrm>
            <a:off x="7927939" y="32961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/>
          <p:cNvSpPr/>
          <p:nvPr/>
        </p:nvSpPr>
        <p:spPr>
          <a:xfrm>
            <a:off x="823117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194685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现场故障排除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4081155" y="545585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047829" y="542375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填写手机信息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3" name="直接箭头连接符 72"/>
          <p:cNvCxnSpPr/>
          <p:nvPr/>
        </p:nvCxnSpPr>
        <p:spPr>
          <a:xfrm>
            <a:off x="3775075" y="5598009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: 圆角 73"/>
          <p:cNvSpPr/>
          <p:nvPr/>
        </p:nvSpPr>
        <p:spPr>
          <a:xfrm>
            <a:off x="5119380" y="430333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086058" y="427440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填写设备信息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和故障描述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6" name="直接箭头连接符 75"/>
          <p:cNvCxnSpPr/>
          <p:nvPr/>
        </p:nvCxnSpPr>
        <p:spPr>
          <a:xfrm>
            <a:off x="5861014" y="44454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圆角 76"/>
          <p:cNvSpPr/>
          <p:nvPr/>
        </p:nvSpPr>
        <p:spPr>
          <a:xfrm>
            <a:off x="9266226" y="37330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9332315" y="3691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79" name="直接箭头连接符 78"/>
          <p:cNvCxnSpPr/>
          <p:nvPr/>
        </p:nvCxnSpPr>
        <p:spPr>
          <a:xfrm>
            <a:off x="89661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圆角 79"/>
          <p:cNvSpPr/>
          <p:nvPr/>
        </p:nvSpPr>
        <p:spPr>
          <a:xfrm>
            <a:off x="10301276" y="372990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0370547" y="3761298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配件寄送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/>
        </p:nvSpPr>
        <p:spPr>
          <a:xfrm>
            <a:off x="10304451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10267950" y="261512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矩形: 圆角 83"/>
          <p:cNvSpPr/>
          <p:nvPr/>
        </p:nvSpPr>
        <p:spPr>
          <a:xfrm>
            <a:off x="9266226" y="25837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332327" y="254844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客户支付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配件费用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893253" y="114908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维修手册（服务流程）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" name="文本框 247"/>
          <p:cNvSpPr txBox="1"/>
          <p:nvPr/>
        </p:nvSpPr>
        <p:spPr>
          <a:xfrm>
            <a:off x="897600" y="1758980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报修渠道：微信公众号“海克智造”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3158" y="204369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售后电话：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4009203258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97509" y="2335433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监督电话：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13764417742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1" name="矩形: 圆角 250"/>
          <p:cNvSpPr/>
          <p:nvPr/>
        </p:nvSpPr>
        <p:spPr>
          <a:xfrm>
            <a:off x="4081155" y="4881182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2" name="文本框 251"/>
          <p:cNvSpPr txBox="1"/>
          <p:nvPr/>
        </p:nvSpPr>
        <p:spPr>
          <a:xfrm>
            <a:off x="4047833" y="484907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进入“服务申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请”工作台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53" name="直接箭头连接符 252"/>
          <p:cNvCxnSpPr/>
          <p:nvPr/>
        </p:nvCxnSpPr>
        <p:spPr>
          <a:xfrm>
            <a:off x="4813300" y="5023334"/>
            <a:ext cx="2968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接箭头连接符 253"/>
          <p:cNvCxnSpPr/>
          <p:nvPr/>
        </p:nvCxnSpPr>
        <p:spPr>
          <a:xfrm flipV="1">
            <a:off x="5483225" y="45808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箭头连接符 254"/>
          <p:cNvCxnSpPr/>
          <p:nvPr/>
        </p:nvCxnSpPr>
        <p:spPr>
          <a:xfrm>
            <a:off x="10007564" y="3870815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10668296" y="3428277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矩形: 圆角 256"/>
          <p:cNvSpPr/>
          <p:nvPr/>
        </p:nvSpPr>
        <p:spPr>
          <a:xfrm>
            <a:off x="10301276" y="315522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10370547" y="312629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确认客户</a:t>
            </a: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收到配件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0" name="直接箭头连接符 259"/>
          <p:cNvCxnSpPr/>
          <p:nvPr/>
        </p:nvCxnSpPr>
        <p:spPr>
          <a:xfrm flipV="1">
            <a:off x="10668296" y="285360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接箭头连接符 260"/>
          <p:cNvCxnSpPr/>
          <p:nvPr/>
        </p:nvCxnSpPr>
        <p:spPr>
          <a:xfrm>
            <a:off x="8972514" y="272464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接箭头连接符 261"/>
          <p:cNvCxnSpPr/>
          <p:nvPr/>
        </p:nvCxnSpPr>
        <p:spPr>
          <a:xfrm flipV="1">
            <a:off x="8595021" y="2278927"/>
            <a:ext cx="0" cy="294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矩形: 圆角 262"/>
          <p:cNvSpPr/>
          <p:nvPr/>
        </p:nvSpPr>
        <p:spPr>
          <a:xfrm>
            <a:off x="8231176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4" name="文本框 263"/>
          <p:cNvSpPr txBox="1"/>
          <p:nvPr/>
        </p:nvSpPr>
        <p:spPr>
          <a:xfrm>
            <a:off x="8194685" y="2037273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发生维修争议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5" name="矩形: 圆角 264"/>
          <p:cNvSpPr/>
          <p:nvPr/>
        </p:nvSpPr>
        <p:spPr>
          <a:xfrm>
            <a:off x="10304451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" name="文本框 265"/>
          <p:cNvSpPr txBox="1"/>
          <p:nvPr/>
        </p:nvSpPr>
        <p:spPr>
          <a:xfrm>
            <a:off x="10370542" y="2037273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服务完成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67" name="直接箭头连接符 266"/>
          <p:cNvCxnSpPr/>
          <p:nvPr/>
        </p:nvCxnSpPr>
        <p:spPr>
          <a:xfrm>
            <a:off x="10004389" y="2146790"/>
            <a:ext cx="28664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矩形: 圆角 267"/>
          <p:cNvSpPr/>
          <p:nvPr/>
        </p:nvSpPr>
        <p:spPr>
          <a:xfrm>
            <a:off x="9266226" y="2005877"/>
            <a:ext cx="728251" cy="2816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9229735" y="2040448"/>
            <a:ext cx="8002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latin typeface="黑体" panose="02010609060101010101" pitchFamily="49" charset="-122"/>
                <a:ea typeface="黑体" panose="02010609060101010101" pitchFamily="49" charset="-122"/>
              </a:rPr>
              <a:t>客户获取发票</a:t>
            </a:r>
            <a:endParaRPr lang="zh-CN" altLang="en-US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71" name="直接箭头连接符 270"/>
          <p:cNvCxnSpPr/>
          <p:nvPr/>
        </p:nvCxnSpPr>
        <p:spPr>
          <a:xfrm flipV="1">
            <a:off x="10668296" y="22757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直接箭头连接符 272"/>
          <p:cNvCxnSpPr/>
          <p:nvPr/>
        </p:nvCxnSpPr>
        <p:spPr>
          <a:xfrm flipV="1">
            <a:off x="9630071" y="2288452"/>
            <a:ext cx="0" cy="29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矩形: 圆角 273"/>
          <p:cNvSpPr/>
          <p:nvPr/>
        </p:nvSpPr>
        <p:spPr>
          <a:xfrm>
            <a:off x="7192951" y="2005877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7105164" y="197377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客户向监督电话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反馈实际情况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矩形: 圆角 276"/>
          <p:cNvSpPr/>
          <p:nvPr/>
        </p:nvSpPr>
        <p:spPr>
          <a:xfrm>
            <a:off x="7192951" y="2580552"/>
            <a:ext cx="728251" cy="2816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7156460" y="255162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监督部门了解</a:t>
            </a:r>
            <a:endParaRPr lang="en-US" altLang="zh-CN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争议重点</a:t>
            </a:r>
            <a:endParaRPr lang="zh-CN" altLang="en-US" sz="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81" name="直接箭头连接符 280"/>
          <p:cNvCxnSpPr/>
          <p:nvPr/>
        </p:nvCxnSpPr>
        <p:spPr>
          <a:xfrm>
            <a:off x="7918027" y="2853602"/>
            <a:ext cx="309974" cy="3016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直接箭头连接符 282"/>
          <p:cNvCxnSpPr/>
          <p:nvPr/>
        </p:nvCxnSpPr>
        <p:spPr>
          <a:xfrm flipH="1">
            <a:off x="7918450" y="21463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直接箭头连接符 284"/>
          <p:cNvCxnSpPr/>
          <p:nvPr/>
        </p:nvCxnSpPr>
        <p:spPr>
          <a:xfrm>
            <a:off x="7555782" y="2294126"/>
            <a:ext cx="0" cy="28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451646" y="2871653"/>
            <a:ext cx="3262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dirty="0">
                <a:latin typeface="黑体" panose="02010609060101010101" pitchFamily="49" charset="-122"/>
                <a:ea typeface="黑体" panose="02010609060101010101" pitchFamily="49" charset="-122"/>
              </a:rPr>
              <a:t>感谢观看</a:t>
            </a:r>
            <a:endParaRPr lang="zh-CN" altLang="en-US" sz="6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1489414" y="1613889"/>
            <a:ext cx="4352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一） 设备搬运至指定安装区域，拆除包装。拆除包装时需要检查设备是否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898286" y="11554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6386125" y="1149207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安装（续）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5186962" y="304460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5188134" y="405280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5189312" y="577595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8" name="文本框 177"/>
          <p:cNvSpPr txBox="1"/>
          <p:nvPr/>
        </p:nvSpPr>
        <p:spPr>
          <a:xfrm>
            <a:off x="10669829" y="232852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1" name="图片 18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86" y="2329984"/>
            <a:ext cx="1605937" cy="720000"/>
          </a:xfrm>
          <a:prstGeom prst="rect">
            <a:avLst/>
          </a:prstGeom>
        </p:spPr>
      </p:pic>
      <p:pic>
        <p:nvPicPr>
          <p:cNvPr id="185" name="图片 1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710" y="5059398"/>
            <a:ext cx="1607143" cy="720000"/>
          </a:xfrm>
          <a:prstGeom prst="rect">
            <a:avLst/>
          </a:prstGeom>
        </p:spPr>
      </p:pic>
      <p:pic>
        <p:nvPicPr>
          <p:cNvPr id="187" name="图片 1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75" y="3334528"/>
            <a:ext cx="1605937" cy="720000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273" y="1610911"/>
            <a:ext cx="1605937" cy="720000"/>
          </a:xfrm>
          <a:prstGeom prst="rect">
            <a:avLst/>
          </a:prstGeom>
        </p:spPr>
      </p:pic>
      <p:sp>
        <p:nvSpPr>
          <p:cNvPr id="190" name="文本框 189"/>
          <p:cNvSpPr txBox="1"/>
          <p:nvPr/>
        </p:nvSpPr>
        <p:spPr>
          <a:xfrm>
            <a:off x="1484799" y="1895597"/>
            <a:ext cx="3583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有运输损伤，如有损坏须及时拍照留档并告知上级部门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1484796" y="2329701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二） 将设备的台上部分放置于工作台台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2" name="文本框 191"/>
          <p:cNvSpPr txBox="1"/>
          <p:nvPr/>
        </p:nvSpPr>
        <p:spPr>
          <a:xfrm>
            <a:off x="1489416" y="262064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面的预留安装位置，安装位置需提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3" name="文本框 192"/>
          <p:cNvSpPr txBox="1"/>
          <p:nvPr/>
        </p:nvSpPr>
        <p:spPr>
          <a:xfrm>
            <a:off x="1484798" y="2902350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前开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200*110mm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的安装孔（图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1489415" y="3341079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三） 取出随机的压板和螺丝固定设备的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5" name="文本框 194"/>
          <p:cNvSpPr txBox="1"/>
          <p:nvPr/>
        </p:nvSpPr>
        <p:spPr>
          <a:xfrm>
            <a:off x="1484798" y="362278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台上部分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6" name="文本框 195"/>
          <p:cNvSpPr txBox="1"/>
          <p:nvPr/>
        </p:nvSpPr>
        <p:spPr>
          <a:xfrm>
            <a:off x="1489417" y="3904487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1484799" y="4343232"/>
            <a:ext cx="4352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四） 将设备的台下部分放置于工作台下方的位置，设备周围保持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20cm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的操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8" name="文本框 197"/>
          <p:cNvSpPr txBox="1"/>
          <p:nvPr/>
        </p:nvSpPr>
        <p:spPr>
          <a:xfrm>
            <a:off x="1489420" y="4634177"/>
            <a:ext cx="889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作空间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9" name="文本框 198"/>
          <p:cNvSpPr txBox="1"/>
          <p:nvPr/>
        </p:nvSpPr>
        <p:spPr>
          <a:xfrm>
            <a:off x="1484797" y="5063659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五） 将设备台上部分的数据线、冷热水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489415" y="53546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管与台下部分预留接口逐一对应连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1" name="文本框 200"/>
          <p:cNvSpPr txBox="1"/>
          <p:nvPr/>
        </p:nvSpPr>
        <p:spPr>
          <a:xfrm>
            <a:off x="1494033" y="5636319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接，热水管须用卡箍锁定（图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2" name="文本框 201"/>
          <p:cNvSpPr txBox="1"/>
          <p:nvPr/>
        </p:nvSpPr>
        <p:spPr>
          <a:xfrm>
            <a:off x="6975825" y="16138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六） 取出随机的排水管与设备台上部分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3" name="文本框 202"/>
          <p:cNvSpPr txBox="1"/>
          <p:nvPr/>
        </p:nvSpPr>
        <p:spPr>
          <a:xfrm>
            <a:off x="6971210" y="1895580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水槽的接口连接，排水管的另一侧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6966595" y="2177285"/>
            <a:ext cx="18517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接入下水管道（图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6971210" y="2616017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七） 接电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6" name="文本框 205"/>
          <p:cNvSpPr txBox="1"/>
          <p:nvPr/>
        </p:nvSpPr>
        <p:spPr>
          <a:xfrm>
            <a:off x="6975831" y="2906966"/>
            <a:ext cx="40959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7-1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检查客户预留的电源（电制、容量）是否符合设备要求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7" name="文本框 206"/>
          <p:cNvSpPr txBox="1"/>
          <p:nvPr/>
        </p:nvSpPr>
        <p:spPr>
          <a:xfrm>
            <a:off x="6971216" y="3188679"/>
            <a:ext cx="4480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7-2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外线路须预留能够全级断路的装置（空气开关或插座），切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8" name="文本框 207"/>
          <p:cNvSpPr txBox="1"/>
          <p:nvPr/>
        </p:nvSpPr>
        <p:spPr>
          <a:xfrm>
            <a:off x="6975837" y="3479628"/>
            <a:ext cx="3070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忌直接把客户预留线缆直接接入设备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9" name="文本框 208"/>
          <p:cNvSpPr txBox="1"/>
          <p:nvPr/>
        </p:nvSpPr>
        <p:spPr>
          <a:xfrm>
            <a:off x="6971222" y="3770577"/>
            <a:ext cx="40959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7-3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为确保操作人员的安全，设备的供电线路需要可靠接地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1" name="文本框 210"/>
          <p:cNvSpPr txBox="1"/>
          <p:nvPr/>
        </p:nvSpPr>
        <p:spPr>
          <a:xfrm>
            <a:off x="6975829" y="4200050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八） 接水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2" name="文本框 211"/>
          <p:cNvSpPr txBox="1"/>
          <p:nvPr/>
        </p:nvSpPr>
        <p:spPr>
          <a:xfrm>
            <a:off x="6971212" y="4481763"/>
            <a:ext cx="3454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8-1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设备接入前应先对供水管路进行预冲洗操作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3" name="文本框 212"/>
          <p:cNvSpPr txBox="1"/>
          <p:nvPr/>
        </p:nvSpPr>
        <p:spPr>
          <a:xfrm>
            <a:off x="6975831" y="4772712"/>
            <a:ext cx="42242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8-2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将随机进水管与设备后部的进水接头连接后打开供水阀门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4" name="文本框 213"/>
          <p:cNvSpPr txBox="1"/>
          <p:nvPr/>
        </p:nvSpPr>
        <p:spPr>
          <a:xfrm>
            <a:off x="6971214" y="5063661"/>
            <a:ext cx="30059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8-3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检查进水管接头没有漏水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渗水现象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6" name="文本框 215"/>
          <p:cNvSpPr txBox="1"/>
          <p:nvPr/>
        </p:nvSpPr>
        <p:spPr>
          <a:xfrm>
            <a:off x="6966599" y="5493150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九） 将随机的积水盘网板安装就位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8286" y="1155499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5186599" y="232851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268" y="1610276"/>
            <a:ext cx="1607063" cy="720000"/>
          </a:xfrm>
          <a:prstGeom prst="rect">
            <a:avLst/>
          </a:prstGeom>
        </p:spPr>
      </p:pic>
      <p:sp>
        <p:nvSpPr>
          <p:cNvPr id="122" name="文本框 121"/>
          <p:cNvSpPr txBox="1"/>
          <p:nvPr/>
        </p:nvSpPr>
        <p:spPr>
          <a:xfrm>
            <a:off x="6386126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温度设定（续）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5188171" y="448214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7" name="图片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4240909" y="3766919"/>
            <a:ext cx="1146566" cy="720000"/>
          </a:xfrm>
          <a:prstGeom prst="rect">
            <a:avLst/>
          </a:prstGeom>
        </p:spPr>
      </p:pic>
      <p:sp>
        <p:nvSpPr>
          <p:cNvPr id="143" name="文本框 142"/>
          <p:cNvSpPr txBox="1"/>
          <p:nvPr/>
        </p:nvSpPr>
        <p:spPr>
          <a:xfrm>
            <a:off x="5186667" y="563240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4" name="图片 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71" y="4913702"/>
            <a:ext cx="1148400" cy="720000"/>
          </a:xfrm>
          <a:prstGeom prst="rect">
            <a:avLst/>
          </a:prstGeom>
        </p:spPr>
      </p:pic>
      <p:sp>
        <p:nvSpPr>
          <p:cNvPr id="145" name="文本框 144"/>
          <p:cNvSpPr txBox="1"/>
          <p:nvPr/>
        </p:nvSpPr>
        <p:spPr>
          <a:xfrm>
            <a:off x="5187209" y="333215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7" name="文本框 146"/>
          <p:cNvSpPr txBox="1"/>
          <p:nvPr/>
        </p:nvSpPr>
        <p:spPr>
          <a:xfrm>
            <a:off x="10670848" y="2327291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10672206" y="4377820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63" name="组合 162"/>
          <p:cNvGrpSpPr/>
          <p:nvPr/>
        </p:nvGrpSpPr>
        <p:grpSpPr>
          <a:xfrm>
            <a:off x="9718904" y="3644484"/>
            <a:ext cx="1165831" cy="710475"/>
            <a:chOff x="9731604" y="3882609"/>
            <a:chExt cx="1165831" cy="710475"/>
          </a:xfrm>
        </p:grpSpPr>
        <p:pic>
          <p:nvPicPr>
            <p:cNvPr id="120" name="图片 1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31604" y="3882609"/>
              <a:ext cx="753027" cy="540000"/>
            </a:xfrm>
            <a:prstGeom prst="rect">
              <a:avLst/>
            </a:prstGeom>
          </p:spPr>
        </p:pic>
        <p:pic>
          <p:nvPicPr>
            <p:cNvPr id="157" name="图片 1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5035" y="4053084"/>
              <a:ext cx="752400" cy="540000"/>
            </a:xfrm>
            <a:prstGeom prst="rect">
              <a:avLst/>
            </a:prstGeom>
          </p:spPr>
        </p:pic>
      </p:grpSp>
      <p:sp>
        <p:nvSpPr>
          <p:cNvPr id="158" name="文本框 157"/>
          <p:cNvSpPr txBox="1"/>
          <p:nvPr/>
        </p:nvSpPr>
        <p:spPr>
          <a:xfrm>
            <a:off x="10670704" y="333400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3" name="图片 1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395" y="2616210"/>
            <a:ext cx="1148400" cy="720000"/>
          </a:xfrm>
          <a:prstGeom prst="rect">
            <a:avLst/>
          </a:prstGeom>
        </p:spPr>
      </p:pic>
      <p:sp>
        <p:nvSpPr>
          <p:cNvPr id="164" name="文本框 163"/>
          <p:cNvSpPr txBox="1"/>
          <p:nvPr/>
        </p:nvSpPr>
        <p:spPr>
          <a:xfrm>
            <a:off x="1498950" y="16138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一） 打开设备的电源开关前，应确认设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1498950" y="1899625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备排污阀已经关闭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1498950" y="218537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498950" y="26235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二） 按下设备的电源开关，设备台下部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1498950" y="2909275"/>
            <a:ext cx="24929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分红色电源开关的指示灯长亮，台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1498950" y="3195025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上部分杯量设定键背光灯闪烁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498950" y="348077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1498950" y="37665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三） 按下台上部分的杯量设定键，设备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1498950" y="4061800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自检后转入进水状态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1498950" y="434755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1498950" y="47761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四） 进水到达低水位，设备从进水状态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1498950" y="50619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转入加热状态，可以进行温度设定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1498950" y="534767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0" name="文本框 179"/>
          <p:cNvSpPr txBox="1"/>
          <p:nvPr/>
        </p:nvSpPr>
        <p:spPr>
          <a:xfrm>
            <a:off x="6975825" y="16138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五） 连续按动温度设定键三次，温度设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6975825" y="18996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定按键下白灯亮起，进入温度设定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2" name="文本框 181"/>
          <p:cNvSpPr txBox="1"/>
          <p:nvPr/>
        </p:nvSpPr>
        <p:spPr>
          <a:xfrm>
            <a:off x="6975825" y="2185375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程序（图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-09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3" name="文本框 182"/>
          <p:cNvSpPr txBox="1"/>
          <p:nvPr/>
        </p:nvSpPr>
        <p:spPr>
          <a:xfrm>
            <a:off x="6975825" y="26235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六） 屏幕右侧显示温度设定的图标，显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4" name="文本框 183"/>
          <p:cNvSpPr txBox="1"/>
          <p:nvPr/>
        </p:nvSpPr>
        <p:spPr>
          <a:xfrm>
            <a:off x="6975825" y="2909275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示的数字是之前的预设温度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6975825" y="319502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-10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6" name="文本框 185"/>
          <p:cNvSpPr txBox="1"/>
          <p:nvPr/>
        </p:nvSpPr>
        <p:spPr>
          <a:xfrm>
            <a:off x="6975825" y="36331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七） 按大杯键（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）或小杯键（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）调整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6975825" y="391892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显示温度至所需温度，按温度设定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6975825" y="420467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键退出（图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2" name="图片 1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36" y="2614080"/>
            <a:ext cx="1605937" cy="720000"/>
          </a:xfrm>
          <a:prstGeom prst="rect">
            <a:avLst/>
          </a:prstGeom>
        </p:spPr>
      </p:pic>
      <p:pic>
        <p:nvPicPr>
          <p:cNvPr id="133" name="图片 1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70" y="1609996"/>
            <a:ext cx="1605937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文本框 116"/>
          <p:cNvSpPr txBox="1"/>
          <p:nvPr/>
        </p:nvSpPr>
        <p:spPr>
          <a:xfrm>
            <a:off x="898797" y="114920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杯量设定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5189026" y="229199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6534175" y="1149207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杯量设定（续）</a:t>
            </a:r>
            <a:endParaRPr lang="zh-CN" altLang="en-US" sz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5187860" y="333348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5186584" y="448888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3" name="文本框 132"/>
          <p:cNvSpPr txBox="1"/>
          <p:nvPr/>
        </p:nvSpPr>
        <p:spPr>
          <a:xfrm>
            <a:off x="5184981" y="563586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7" name="图片 1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9129" y="3774334"/>
            <a:ext cx="1148400" cy="720000"/>
          </a:xfrm>
          <a:prstGeom prst="rect">
            <a:avLst/>
          </a:prstGeom>
        </p:spPr>
      </p:pic>
      <p:sp>
        <p:nvSpPr>
          <p:cNvPr id="138" name="文本框 137"/>
          <p:cNvSpPr txBox="1"/>
          <p:nvPr/>
        </p:nvSpPr>
        <p:spPr>
          <a:xfrm>
            <a:off x="10669907" y="23300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4" name="组合 123"/>
          <p:cNvGrpSpPr/>
          <p:nvPr/>
        </p:nvGrpSpPr>
        <p:grpSpPr>
          <a:xfrm>
            <a:off x="9709426" y="1617272"/>
            <a:ext cx="1176464" cy="710475"/>
            <a:chOff x="9715776" y="1579172"/>
            <a:chExt cx="1176464" cy="710475"/>
          </a:xfrm>
        </p:grpSpPr>
        <p:pic>
          <p:nvPicPr>
            <p:cNvPr id="142" name="图片 1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5776" y="1579172"/>
              <a:ext cx="753027" cy="540000"/>
            </a:xfrm>
            <a:prstGeom prst="rect">
              <a:avLst/>
            </a:prstGeom>
          </p:spPr>
        </p:pic>
        <p:pic>
          <p:nvPicPr>
            <p:cNvPr id="126" name="图片 1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39840" y="1749647"/>
              <a:ext cx="752400" cy="540000"/>
            </a:xfrm>
            <a:prstGeom prst="rect">
              <a:avLst/>
            </a:prstGeom>
          </p:spPr>
        </p:pic>
      </p:grpSp>
      <p:sp>
        <p:nvSpPr>
          <p:cNvPr id="128" name="文本框 127"/>
          <p:cNvSpPr txBox="1"/>
          <p:nvPr/>
        </p:nvSpPr>
        <p:spPr>
          <a:xfrm>
            <a:off x="1498950" y="16138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一） 设备加热到预设温度，将容器放置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1498950" y="1899625"/>
            <a:ext cx="1531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在积水盘网板上方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1498950" y="2185375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51" name="图片 1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89" y="1575785"/>
            <a:ext cx="1605937" cy="720000"/>
          </a:xfrm>
          <a:prstGeom prst="rect">
            <a:avLst/>
          </a:prstGeom>
        </p:spPr>
      </p:pic>
      <p:sp>
        <p:nvSpPr>
          <p:cNvPr id="129" name="文本框 128"/>
          <p:cNvSpPr txBox="1"/>
          <p:nvPr/>
        </p:nvSpPr>
        <p:spPr>
          <a:xfrm>
            <a:off x="1498950" y="2621118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二） 连续按动杯量设定键三次，杯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1498950" y="2906868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量设定键下红灯亮起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1498950" y="3192618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1498950" y="3764118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三） 屏幕显示杯量设定图标，可以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498950" y="405939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进行所需杯量的设定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498950" y="4345143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1498950" y="491664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四） 长按需要设定杯量的按键，开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498950" y="520239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水流入容器至所需水量，松开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4" name="文本框 133"/>
          <p:cNvSpPr txBox="1"/>
          <p:nvPr/>
        </p:nvSpPr>
        <p:spPr>
          <a:xfrm>
            <a:off x="1498950" y="5497668"/>
            <a:ext cx="15953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杯量按钮（图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5" name="文本框 134"/>
          <p:cNvSpPr txBox="1"/>
          <p:nvPr/>
        </p:nvSpPr>
        <p:spPr>
          <a:xfrm>
            <a:off x="6975825" y="1613875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五） 重复步骤三、四的操作设定其它杯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6975825" y="1899625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它杯量后，按杯量设定键退出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6975825" y="2213950"/>
            <a:ext cx="1082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-16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0" name="图片 1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29" y="4917940"/>
            <a:ext cx="1605937" cy="720000"/>
          </a:xfrm>
          <a:prstGeom prst="rect">
            <a:avLst/>
          </a:prstGeom>
        </p:spPr>
      </p:pic>
      <p:pic>
        <p:nvPicPr>
          <p:cNvPr id="141" name="图片 1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189" y="2616105"/>
            <a:ext cx="1605937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闭合电源开关，设备屏幕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1898196"/>
            <a:ext cx="2300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显示正常，问题解决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更换插座设备仍不显示、检查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1" name="文本框 270"/>
          <p:cNvSpPr txBox="1"/>
          <p:nvPr/>
        </p:nvSpPr>
        <p:spPr>
          <a:xfrm>
            <a:off x="6669797" y="304112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供电线路的控制开关是否跳闸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229439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345888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506153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控制线路合闸设备屏幕仍不显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59163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5630073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328903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设备屏幕无显示，重点需要检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查看设备的电源开关是否未打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485871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发现电源开关未打开，闭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设备的电源开关闭合，设备屏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合电源开关，设备屏幕显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幕没有显示，拔出插头插入同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开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1031" y="2185391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客户使用现象自查步骤（屏幕无显示）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1702" y="47689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513" y="2186807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75328" y="38926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4-1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控制开关有跳闸发生，闭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83339" y="4184207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合控制开关，设备屏幕显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23805" y="458040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825476" y="575360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-08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10" y="5039069"/>
            <a:ext cx="1609200" cy="72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84860" y="4768918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76165" y="4481513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示正常，问题解决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40849" y="5635214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线路的其它插座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2852" y="5344561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示，需要登录微信公众号“海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45221" y="1894037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查设备的供电情况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2185584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备后恢复进水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否异常和滤芯堵塞的情况，如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448052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616286"/>
            <a:ext cx="1980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6669724" y="41918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不进水，需要登录微信公众号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0" name="文本框 279"/>
          <p:cNvSpPr txBox="1"/>
          <p:nvPr/>
        </p:nvSpPr>
        <p:spPr>
          <a:xfrm>
            <a:off x="1041717" y="2184702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设备开机约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15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分钟显示代码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773260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9" name="文本框 288"/>
          <p:cNvSpPr txBox="1"/>
          <p:nvPr/>
        </p:nvSpPr>
        <p:spPr>
          <a:xfrm>
            <a:off x="1041705" y="5918445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进水阀门正常打开设备仍未进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62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开进水阀门，重启设备后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34347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水，拆下设备进水口的进水管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1045223" y="1894038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“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”，需要检查设备的供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0851" y="5635212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检查滤网是否堵塞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9740" y="2481482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2" name="图片 30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305" name="文本框 304"/>
          <p:cNvSpPr txBox="1"/>
          <p:nvPr/>
        </p:nvSpPr>
        <p:spPr>
          <a:xfrm>
            <a:off x="898797" y="1149207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客户使用现象自查步骤（显示代码</a:t>
            </a:r>
            <a:r>
              <a:rPr lang="en-US" altLang="zh-CN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E1</a:t>
            </a:r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5206" y="4481326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恢复进水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网后安装进水管，重启设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83462" y="24711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不进水，检查供水管路压力是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文本框 267"/>
          <p:cNvSpPr txBox="1"/>
          <p:nvPr/>
        </p:nvSpPr>
        <p:spPr>
          <a:xfrm>
            <a:off x="6670981" y="1606649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3-1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发现滤网有异物，清理滤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9" name="文本框 268"/>
          <p:cNvSpPr txBox="1"/>
          <p:nvPr/>
        </p:nvSpPr>
        <p:spPr>
          <a:xfrm>
            <a:off x="6678992" y="2185584"/>
            <a:ext cx="2044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冷水键正常出水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670981" y="2752553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四） 清理滤网打开进水阀门设备仍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2" name="文本框 271"/>
          <p:cNvSpPr txBox="1"/>
          <p:nvPr/>
        </p:nvSpPr>
        <p:spPr>
          <a:xfrm>
            <a:off x="10819458" y="3435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3" name="文本框 272"/>
          <p:cNvSpPr txBox="1"/>
          <p:nvPr/>
        </p:nvSpPr>
        <p:spPr>
          <a:xfrm>
            <a:off x="10821129" y="4582292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4" name="文本框 273"/>
          <p:cNvSpPr txBox="1"/>
          <p:nvPr/>
        </p:nvSpPr>
        <p:spPr>
          <a:xfrm>
            <a:off x="6670271" y="33274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是否异常和滤芯堵塞的情况，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6669796" y="3903271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五） 检查设备的供水正常，设备仍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6" name="文本框 275"/>
          <p:cNvSpPr txBox="1"/>
          <p:nvPr/>
        </p:nvSpPr>
        <p:spPr>
          <a:xfrm>
            <a:off x="6670971" y="476679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-07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7" name="文本框 276"/>
          <p:cNvSpPr txBox="1"/>
          <p:nvPr/>
        </p:nvSpPr>
        <p:spPr>
          <a:xfrm>
            <a:off x="6669723" y="4480522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号“海克智造”报修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8" name="文本框 277"/>
          <p:cNvSpPr txBox="1"/>
          <p:nvPr/>
        </p:nvSpPr>
        <p:spPr>
          <a:xfrm>
            <a:off x="6679115" y="3616286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如有须排除（图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-06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9" name="文本框 278"/>
          <p:cNvSpPr txBox="1"/>
          <p:nvPr/>
        </p:nvSpPr>
        <p:spPr>
          <a:xfrm>
            <a:off x="6669724" y="4191860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不出冷水，需要登录微信公众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1041712" y="3331977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2" name="文本框 281"/>
          <p:cNvSpPr txBox="1"/>
          <p:nvPr/>
        </p:nvSpPr>
        <p:spPr>
          <a:xfrm>
            <a:off x="1040874" y="1611007"/>
            <a:ext cx="2428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一） 按设备操作面板的长出冷水</a:t>
            </a:r>
            <a:endParaRPr lang="zh-CN" altLang="en-US" sz="1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3" name="文本框 282"/>
          <p:cNvSpPr txBox="1"/>
          <p:nvPr/>
        </p:nvSpPr>
        <p:spPr>
          <a:xfrm>
            <a:off x="5187779" y="2288329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1040866" y="276136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二） 检查墙面的进水阀门是否被关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5" name="文本框 284"/>
          <p:cNvSpPr txBox="1"/>
          <p:nvPr/>
        </p:nvSpPr>
        <p:spPr>
          <a:xfrm>
            <a:off x="5189343" y="343849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-02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6" name="文本框 285"/>
          <p:cNvSpPr txBox="1"/>
          <p:nvPr/>
        </p:nvSpPr>
        <p:spPr>
          <a:xfrm>
            <a:off x="1046062" y="4773260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7" name="文本框 286"/>
          <p:cNvSpPr txBox="1"/>
          <p:nvPr/>
        </p:nvSpPr>
        <p:spPr>
          <a:xfrm>
            <a:off x="1045216" y="390655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2-1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 发现进水阀门被关闭，打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8" name="文本框 287"/>
          <p:cNvSpPr txBox="1"/>
          <p:nvPr/>
        </p:nvSpPr>
        <p:spPr>
          <a:xfrm>
            <a:off x="5184168" y="458921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-03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0" name="文本框 289"/>
          <p:cNvSpPr txBox="1"/>
          <p:nvPr/>
        </p:nvSpPr>
        <p:spPr>
          <a:xfrm>
            <a:off x="1040859" y="506044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三） 进水阀门正常打开按长出冷水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1" name="文本框 290"/>
          <p:cNvSpPr txBox="1"/>
          <p:nvPr/>
        </p:nvSpPr>
        <p:spPr>
          <a:xfrm>
            <a:off x="5189336" y="573757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2" name="文本框 291"/>
          <p:cNvSpPr txBox="1"/>
          <p:nvPr/>
        </p:nvSpPr>
        <p:spPr>
          <a:xfrm>
            <a:off x="1040854" y="419829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开进水阀门，按长出冷水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3" name="文本框 292"/>
          <p:cNvSpPr txBox="1"/>
          <p:nvPr/>
        </p:nvSpPr>
        <p:spPr>
          <a:xfrm>
            <a:off x="1045211" y="5639565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进水口的进水管检查滤网是否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4" name="文本框 293"/>
          <p:cNvSpPr txBox="1"/>
          <p:nvPr/>
        </p:nvSpPr>
        <p:spPr>
          <a:xfrm>
            <a:off x="1045223" y="1894038"/>
            <a:ext cx="19159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键，没有冷水流出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5" name="文本框 294"/>
          <p:cNvSpPr txBox="1"/>
          <p:nvPr/>
        </p:nvSpPr>
        <p:spPr>
          <a:xfrm>
            <a:off x="1045213" y="304440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闭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1040851" y="5931304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堵塞（图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-04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" name="文本框 296"/>
          <p:cNvSpPr txBox="1"/>
          <p:nvPr/>
        </p:nvSpPr>
        <p:spPr>
          <a:xfrm>
            <a:off x="1049740" y="2185384"/>
            <a:ext cx="14670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-01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02" name="图片 30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3" y="3867757"/>
            <a:ext cx="1609200" cy="72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45206" y="4481326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键正常出水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75332" y="1898388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网后安装进水管，按长出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83462" y="2471106"/>
            <a:ext cx="1723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（图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832515" y="229874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图</a:t>
            </a:r>
            <a:r>
              <a:rPr lang="en-US" altLang="zh-CN" sz="1000" dirty="0">
                <a:latin typeface="黑体" panose="02010609060101010101" pitchFamily="49" charset="-122"/>
                <a:ea typeface="黑体" panose="02010609060101010101" pitchFamily="49" charset="-122"/>
              </a:rPr>
              <a:t>-05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75330" y="3044292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不出冷水，检查供水管路压力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8797" y="114920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客户使用现象自查步骤（不出冷水）</a:t>
            </a:r>
            <a:endParaRPr lang="zh-CN" altLang="en-US" sz="1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5206" y="5343476"/>
            <a:ext cx="2557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键设备仍不出冷水，拆下设备</a:t>
            </a:r>
            <a:endParaRPr lang="zh-CN" altLang="en-US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000"/>
    </mc:Choice>
    <mc:Fallback>
      <p:transition advTm="2000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_CONTENTSID" val="259"/>
  <p:tag name="MH_SECTIONID" val="260,261,262,263,"/>
  <p:tag name="ISPRING_PRESENTATION_TITLE" val="网络科技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F608B"/>
      </a:accent1>
      <a:accent2>
        <a:srgbClr val="2980B9"/>
      </a:accent2>
      <a:accent3>
        <a:srgbClr val="4098D4"/>
      </a:accent3>
      <a:accent4>
        <a:srgbClr val="7BB8E1"/>
      </a:accent4>
      <a:accent5>
        <a:srgbClr val="9FCBE9"/>
      </a:accent5>
      <a:accent6>
        <a:srgbClr val="C6E0F2"/>
      </a:accent6>
      <a:hlink>
        <a:srgbClr val="1F608B"/>
      </a:hlink>
      <a:folHlink>
        <a:srgbClr val="BFBFBF"/>
      </a:folHlink>
    </a:clrScheme>
    <a:fontScheme name="temp">
      <a:majorFont>
        <a:latin typeface="微软雅黑 Light"/>
        <a:ea typeface="锐字工房云字库细圆GBK"/>
        <a:cs typeface=""/>
      </a:majorFont>
      <a:minorFont>
        <a:latin typeface="微软雅黑 Light"/>
        <a:ea typeface="锐字工房云字库细圆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9472</Words>
  <Application>WPS 演示</Application>
  <PresentationFormat>宽屏</PresentationFormat>
  <Paragraphs>2058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0" baseType="lpstr">
      <vt:lpstr>Arial</vt:lpstr>
      <vt:lpstr>宋体</vt:lpstr>
      <vt:lpstr>Wingdings</vt:lpstr>
      <vt:lpstr>黑体</vt:lpstr>
      <vt:lpstr>微软雅黑</vt:lpstr>
      <vt:lpstr>Arial Unicode MS</vt:lpstr>
      <vt:lpstr>等线</vt:lpstr>
      <vt:lpstr>Calibri</vt:lpstr>
      <vt:lpstr>微软雅黑 Light</vt:lpstr>
      <vt:lpstr>锐字工房云字库细圆GBK</vt:lpstr>
      <vt:lpstr>AMGDT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Alex Lu</cp:lastModifiedBy>
  <cp:revision>410</cp:revision>
  <cp:lastPrinted>2025-11-18T04:59:00Z</cp:lastPrinted>
  <dcterms:created xsi:type="dcterms:W3CDTF">2017-07-24T17:10:00Z</dcterms:created>
  <dcterms:modified xsi:type="dcterms:W3CDTF">2026-03-12T02:40:06Z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328296CF27964B958E96E3389363DB33_12</vt:lpwstr>
  </property>
  <property fmtid="{D5CDD505-2E9C-101B-9397-08002B2CF9AE}" pid="3" name="KSOProductBuildVer">
    <vt:lpwstr>2052-12.1.0.25225</vt:lpwstr>
  </property>
</Properties>
</file>